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9" r:id="rId3"/>
    <p:sldId id="257" r:id="rId4"/>
    <p:sldId id="258" r:id="rId5"/>
    <p:sldId id="281" r:id="rId6"/>
    <p:sldId id="280" r:id="rId7"/>
    <p:sldId id="282" r:id="rId8"/>
    <p:sldId id="277" r:id="rId9"/>
    <p:sldId id="283" r:id="rId10"/>
    <p:sldId id="284" r:id="rId11"/>
    <p:sldId id="278" r:id="rId12"/>
    <p:sldId id="285" r:id="rId13"/>
    <p:sldId id="289" r:id="rId14"/>
    <p:sldId id="286" r:id="rId15"/>
    <p:sldId id="287" r:id="rId16"/>
    <p:sldId id="288" r:id="rId17"/>
    <p:sldId id="279" r:id="rId18"/>
    <p:sldId id="291" r:id="rId19"/>
    <p:sldId id="292" r:id="rId20"/>
    <p:sldId id="293" r:id="rId21"/>
    <p:sldId id="294" r:id="rId22"/>
    <p:sldId id="295" r:id="rId23"/>
    <p:sldId id="296" r:id="rId24"/>
    <p:sldId id="297" r:id="rId25"/>
    <p:sldId id="298" r:id="rId26"/>
    <p:sldId id="299" r:id="rId27"/>
    <p:sldId id="274" r:id="rId28"/>
  </p:sldIdLst>
  <p:sldSz cx="18288000" cy="10287000"/>
  <p:notesSz cx="6858000" cy="9144000"/>
  <p:embeddedFontLst>
    <p:embeddedFont>
      <p:font typeface="Fira Code" panose="020B0809050000020004" pitchFamily="49" charset="0"/>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5B74AB-C33D-462A-8958-0C5996616BFB}" v="60" dt="2024-07-02T17:15:43.1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1913" autoAdjust="0"/>
  </p:normalViewPr>
  <p:slideViewPr>
    <p:cSldViewPr>
      <p:cViewPr varScale="1">
        <p:scale>
          <a:sx n="53" d="100"/>
          <a:sy n="53" d="100"/>
        </p:scale>
        <p:origin x="179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dor Geana" userId="ca6233efdc23dd12" providerId="LiveId" clId="{F95B74AB-C33D-462A-8958-0C5996616BFB}"/>
    <pc:docChg chg="undo custSel addSld delSld modSld sldOrd">
      <pc:chgData name="Tudor Geana" userId="ca6233efdc23dd12" providerId="LiveId" clId="{F95B74AB-C33D-462A-8958-0C5996616BFB}" dt="2024-07-02T18:00:43" v="1253"/>
      <pc:docMkLst>
        <pc:docMk/>
      </pc:docMkLst>
      <pc:sldChg chg="addSp delSp modSp mod modTransition">
        <pc:chgData name="Tudor Geana" userId="ca6233efdc23dd12" providerId="LiveId" clId="{F95B74AB-C33D-462A-8958-0C5996616BFB}" dt="2024-07-01T20:16:54.698" v="449" actId="207"/>
        <pc:sldMkLst>
          <pc:docMk/>
          <pc:sldMk cId="0" sldId="256"/>
        </pc:sldMkLst>
        <pc:spChg chg="mod">
          <ac:chgData name="Tudor Geana" userId="ca6233efdc23dd12" providerId="LiveId" clId="{F95B74AB-C33D-462A-8958-0C5996616BFB}" dt="2024-07-01T20:11:54.119" v="238" actId="1076"/>
          <ac:spMkLst>
            <pc:docMk/>
            <pc:sldMk cId="0" sldId="256"/>
            <ac:spMk id="2" creationId="{00000000-0000-0000-0000-000000000000}"/>
          </ac:spMkLst>
        </pc:spChg>
        <pc:spChg chg="mod">
          <ac:chgData name="Tudor Geana" userId="ca6233efdc23dd12" providerId="LiveId" clId="{F95B74AB-C33D-462A-8958-0C5996616BFB}" dt="2024-07-01T20:10:25.157" v="163" actId="1076"/>
          <ac:spMkLst>
            <pc:docMk/>
            <pc:sldMk cId="0" sldId="256"/>
            <ac:spMk id="4" creationId="{1176A51E-8BF2-22A6-EF82-3C2CA9123BD9}"/>
          </ac:spMkLst>
        </pc:spChg>
        <pc:spChg chg="mod">
          <ac:chgData name="Tudor Geana" userId="ca6233efdc23dd12" providerId="LiveId" clId="{F95B74AB-C33D-462A-8958-0C5996616BFB}" dt="2024-07-01T20:09:41.191" v="136"/>
          <ac:spMkLst>
            <pc:docMk/>
            <pc:sldMk cId="0" sldId="256"/>
            <ac:spMk id="5" creationId="{A42656D6-B48C-53CF-2D32-5E5EA83020F7}"/>
          </ac:spMkLst>
        </pc:spChg>
        <pc:spChg chg="del">
          <ac:chgData name="Tudor Geana" userId="ca6233efdc23dd12" providerId="LiveId" clId="{F95B74AB-C33D-462A-8958-0C5996616BFB}" dt="2024-07-01T19:58:16.378" v="115" actId="478"/>
          <ac:spMkLst>
            <pc:docMk/>
            <pc:sldMk cId="0" sldId="256"/>
            <ac:spMk id="6" creationId="{00000000-0000-0000-0000-000000000000}"/>
          </ac:spMkLst>
        </pc:spChg>
        <pc:spChg chg="add del mod">
          <ac:chgData name="Tudor Geana" userId="ca6233efdc23dd12" providerId="LiveId" clId="{F95B74AB-C33D-462A-8958-0C5996616BFB}" dt="2024-07-01T20:10:29.189" v="170" actId="478"/>
          <ac:spMkLst>
            <pc:docMk/>
            <pc:sldMk cId="0" sldId="256"/>
            <ac:spMk id="7" creationId="{842CFD7E-1FE5-4B97-51AC-73AB882431D2}"/>
          </ac:spMkLst>
        </pc:spChg>
        <pc:spChg chg="add del mod">
          <ac:chgData name="Tudor Geana" userId="ca6233efdc23dd12" providerId="LiveId" clId="{F95B74AB-C33D-462A-8958-0C5996616BFB}" dt="2024-07-01T20:14:41.903" v="358" actId="20577"/>
          <ac:spMkLst>
            <pc:docMk/>
            <pc:sldMk cId="0" sldId="256"/>
            <ac:spMk id="18" creationId="{BE617597-9B4B-1349-C15B-14C410A36843}"/>
          </ac:spMkLst>
        </pc:spChg>
        <pc:spChg chg="mod">
          <ac:chgData name="Tudor Geana" userId="ca6233efdc23dd12" providerId="LiveId" clId="{F95B74AB-C33D-462A-8958-0C5996616BFB}" dt="2024-07-01T20:11:51.937" v="237" actId="14100"/>
          <ac:spMkLst>
            <pc:docMk/>
            <pc:sldMk cId="0" sldId="256"/>
            <ac:spMk id="19" creationId="{00000000-0000-0000-0000-000000000000}"/>
          </ac:spMkLst>
        </pc:spChg>
        <pc:spChg chg="mod">
          <ac:chgData name="Tudor Geana" userId="ca6233efdc23dd12" providerId="LiveId" clId="{F95B74AB-C33D-462A-8958-0C5996616BFB}" dt="2024-07-01T20:12:16.399" v="271" actId="20577"/>
          <ac:spMkLst>
            <pc:docMk/>
            <pc:sldMk cId="0" sldId="256"/>
            <ac:spMk id="21" creationId="{27E840E2-109F-BED6-E768-7BDFB78EBBA8}"/>
          </ac:spMkLst>
        </pc:spChg>
        <pc:spChg chg="mod">
          <ac:chgData name="Tudor Geana" userId="ca6233efdc23dd12" providerId="LiveId" clId="{F95B74AB-C33D-462A-8958-0C5996616BFB}" dt="2024-07-01T20:16:54.698" v="449" actId="207"/>
          <ac:spMkLst>
            <pc:docMk/>
            <pc:sldMk cId="0" sldId="256"/>
            <ac:spMk id="22" creationId="{18D50AC6-57B9-08CB-3DEF-2BD334F3E7C3}"/>
          </ac:spMkLst>
        </pc:spChg>
        <pc:spChg chg="mod">
          <ac:chgData name="Tudor Geana" userId="ca6233efdc23dd12" providerId="LiveId" clId="{F95B74AB-C33D-462A-8958-0C5996616BFB}" dt="2024-07-01T20:11:59.618" v="239"/>
          <ac:spMkLst>
            <pc:docMk/>
            <pc:sldMk cId="0" sldId="256"/>
            <ac:spMk id="23" creationId="{0C4AA948-15B1-B360-5371-64EF39BF4B82}"/>
          </ac:spMkLst>
        </pc:spChg>
        <pc:spChg chg="add mod">
          <ac:chgData name="Tudor Geana" userId="ca6233efdc23dd12" providerId="LiveId" clId="{F95B74AB-C33D-462A-8958-0C5996616BFB}" dt="2024-07-01T20:12:59.482" v="355" actId="20577"/>
          <ac:spMkLst>
            <pc:docMk/>
            <pc:sldMk cId="0" sldId="256"/>
            <ac:spMk id="24" creationId="{5F038C87-A5E2-CE32-63C8-EE5A870A6F6D}"/>
          </ac:spMkLst>
        </pc:spChg>
        <pc:grpChg chg="add mod">
          <ac:chgData name="Tudor Geana" userId="ca6233efdc23dd12" providerId="LiveId" clId="{F95B74AB-C33D-462A-8958-0C5996616BFB}" dt="2024-07-01T20:11:41.939" v="234" actId="14100"/>
          <ac:grpSpMkLst>
            <pc:docMk/>
            <pc:sldMk cId="0" sldId="256"/>
            <ac:grpSpMk id="3" creationId="{A00A38F3-FF09-8ED9-04E2-E81F3AB6877D}"/>
          </ac:grpSpMkLst>
        </pc:grpChg>
        <pc:grpChg chg="add mod">
          <ac:chgData name="Tudor Geana" userId="ca6233efdc23dd12" providerId="LiveId" clId="{F95B74AB-C33D-462A-8958-0C5996616BFB}" dt="2024-07-01T20:12:05.776" v="240" actId="1076"/>
          <ac:grpSpMkLst>
            <pc:docMk/>
            <pc:sldMk cId="0" sldId="256"/>
            <ac:grpSpMk id="20" creationId="{613F826A-0A2B-42DA-AE51-02B54C742252}"/>
          </ac:grpSpMkLst>
        </pc:grpChg>
      </pc:sldChg>
      <pc:sldChg chg="modSp mod modTransition">
        <pc:chgData name="Tudor Geana" userId="ca6233efdc23dd12" providerId="LiveId" clId="{F95B74AB-C33D-462A-8958-0C5996616BFB}" dt="2024-07-01T20:17:30.538" v="476" actId="1076"/>
        <pc:sldMkLst>
          <pc:docMk/>
          <pc:sldMk cId="0" sldId="257"/>
        </pc:sldMkLst>
        <pc:spChg chg="mod">
          <ac:chgData name="Tudor Geana" userId="ca6233efdc23dd12" providerId="LiveId" clId="{F95B74AB-C33D-462A-8958-0C5996616BFB}" dt="2024-07-01T20:17:01.851" v="450" actId="1076"/>
          <ac:spMkLst>
            <pc:docMk/>
            <pc:sldMk cId="0" sldId="257"/>
            <ac:spMk id="6" creationId="{00000000-0000-0000-0000-000000000000}"/>
          </ac:spMkLst>
        </pc:spChg>
        <pc:spChg chg="mod">
          <ac:chgData name="Tudor Geana" userId="ca6233efdc23dd12" providerId="LiveId" clId="{F95B74AB-C33D-462A-8958-0C5996616BFB}" dt="2024-07-01T20:17:30.538" v="476" actId="1076"/>
          <ac:spMkLst>
            <pc:docMk/>
            <pc:sldMk cId="0" sldId="257"/>
            <ac:spMk id="39" creationId="{C55D8E4D-D533-BDA6-D0C6-753CA6D62889}"/>
          </ac:spMkLst>
        </pc:spChg>
        <pc:grpChg chg="mod">
          <ac:chgData name="Tudor Geana" userId="ca6233efdc23dd12" providerId="LiveId" clId="{F95B74AB-C33D-462A-8958-0C5996616BFB}" dt="2024-07-01T20:16:37.226" v="447" actId="1076"/>
          <ac:grpSpMkLst>
            <pc:docMk/>
            <pc:sldMk cId="0" sldId="257"/>
            <ac:grpSpMk id="4" creationId="{00000000-0000-0000-0000-000000000000}"/>
          </ac:grpSpMkLst>
        </pc:grpChg>
      </pc:sldChg>
      <pc:sldChg chg="addSp delSp modSp mod modTransition modNotesTx">
        <pc:chgData name="Tudor Geana" userId="ca6233efdc23dd12" providerId="LiveId" clId="{F95B74AB-C33D-462A-8958-0C5996616BFB}" dt="2024-07-02T17:20:57.248" v="1197" actId="20577"/>
        <pc:sldMkLst>
          <pc:docMk/>
          <pc:sldMk cId="0" sldId="258"/>
        </pc:sldMkLst>
        <pc:spChg chg="add mod">
          <ac:chgData name="Tudor Geana" userId="ca6233efdc23dd12" providerId="LiveId" clId="{F95B74AB-C33D-462A-8958-0C5996616BFB}" dt="2024-07-01T20:17:46.706" v="480"/>
          <ac:spMkLst>
            <pc:docMk/>
            <pc:sldMk cId="0" sldId="258"/>
            <ac:spMk id="2" creationId="{0DCFD8C1-C14D-21EF-A434-8B0B16ECDD5F}"/>
          </ac:spMkLst>
        </pc:spChg>
        <pc:spChg chg="mod">
          <ac:chgData name="Tudor Geana" userId="ca6233efdc23dd12" providerId="LiveId" clId="{F95B74AB-C33D-462A-8958-0C5996616BFB}" dt="2024-07-01T19:55:19.170" v="111" actId="1076"/>
          <ac:spMkLst>
            <pc:docMk/>
            <pc:sldMk cId="0" sldId="258"/>
            <ac:spMk id="15" creationId="{00000000-0000-0000-0000-000000000000}"/>
          </ac:spMkLst>
        </pc:spChg>
        <pc:spChg chg="mod">
          <ac:chgData name="Tudor Geana" userId="ca6233efdc23dd12" providerId="LiveId" clId="{F95B74AB-C33D-462A-8958-0C5996616BFB}" dt="2024-07-01T19:55:14.144" v="110" actId="1076"/>
          <ac:spMkLst>
            <pc:docMk/>
            <pc:sldMk cId="0" sldId="258"/>
            <ac:spMk id="16" creationId="{00000000-0000-0000-0000-000000000000}"/>
          </ac:spMkLst>
        </pc:spChg>
        <pc:spChg chg="mod">
          <ac:chgData name="Tudor Geana" userId="ca6233efdc23dd12" providerId="LiveId" clId="{F95B74AB-C33D-462A-8958-0C5996616BFB}" dt="2024-07-01T19:55:22.830" v="112" actId="1076"/>
          <ac:spMkLst>
            <pc:docMk/>
            <pc:sldMk cId="0" sldId="258"/>
            <ac:spMk id="17" creationId="{00000000-0000-0000-0000-000000000000}"/>
          </ac:spMkLst>
        </pc:spChg>
        <pc:spChg chg="del">
          <ac:chgData name="Tudor Geana" userId="ca6233efdc23dd12" providerId="LiveId" clId="{F95B74AB-C33D-462A-8958-0C5996616BFB}" dt="2024-07-01T19:42:55.973" v="30" actId="478"/>
          <ac:spMkLst>
            <pc:docMk/>
            <pc:sldMk cId="0" sldId="258"/>
            <ac:spMk id="20" creationId="{0B3EC59C-30F9-E373-7ACA-FC2E8397AA59}"/>
          </ac:spMkLst>
        </pc:spChg>
        <pc:spChg chg="del">
          <ac:chgData name="Tudor Geana" userId="ca6233efdc23dd12" providerId="LiveId" clId="{F95B74AB-C33D-462A-8958-0C5996616BFB}" dt="2024-07-01T20:17:46.360" v="479" actId="478"/>
          <ac:spMkLst>
            <pc:docMk/>
            <pc:sldMk cId="0" sldId="258"/>
            <ac:spMk id="21" creationId="{87712DFE-1BC8-D160-951B-5AE289EA0796}"/>
          </ac:spMkLst>
        </pc:spChg>
        <pc:picChg chg="add mod">
          <ac:chgData name="Tudor Geana" userId="ca6233efdc23dd12" providerId="LiveId" clId="{F95B74AB-C33D-462A-8958-0C5996616BFB}" dt="2024-07-01T19:55:29.086" v="113" actId="1076"/>
          <ac:picMkLst>
            <pc:docMk/>
            <pc:sldMk cId="0" sldId="258"/>
            <ac:picMk id="1026" creationId="{592D4546-E53B-68EF-A662-E5B87BDC436E}"/>
          </ac:picMkLst>
        </pc:picChg>
      </pc:sldChg>
      <pc:sldChg chg="addSp delSp modSp mod ord modTransition modNotesTx">
        <pc:chgData name="Tudor Geana" userId="ca6233efdc23dd12" providerId="LiveId" clId="{F95B74AB-C33D-462A-8958-0C5996616BFB}" dt="2024-07-02T17:43:44.038" v="1239"/>
        <pc:sldMkLst>
          <pc:docMk/>
          <pc:sldMk cId="0" sldId="259"/>
        </pc:sldMkLst>
        <pc:spChg chg="add mod">
          <ac:chgData name="Tudor Geana" userId="ca6233efdc23dd12" providerId="LiveId" clId="{F95B74AB-C33D-462A-8958-0C5996616BFB}" dt="2024-07-01T20:17:41.337" v="478"/>
          <ac:spMkLst>
            <pc:docMk/>
            <pc:sldMk cId="0" sldId="259"/>
            <ac:spMk id="2" creationId="{FC67E1C1-6F36-B6CE-6C32-1F14E6249C65}"/>
          </ac:spMkLst>
        </pc:spChg>
        <pc:spChg chg="mod">
          <ac:chgData name="Tudor Geana" userId="ca6233efdc23dd12" providerId="LiveId" clId="{F95B74AB-C33D-462A-8958-0C5996616BFB}" dt="2024-07-01T20:23:10.922" v="524" actId="1076"/>
          <ac:spMkLst>
            <pc:docMk/>
            <pc:sldMk cId="0" sldId="259"/>
            <ac:spMk id="8" creationId="{00000000-0000-0000-0000-000000000000}"/>
          </ac:spMkLst>
        </pc:spChg>
        <pc:spChg chg="del">
          <ac:chgData name="Tudor Geana" userId="ca6233efdc23dd12" providerId="LiveId" clId="{F95B74AB-C33D-462A-8958-0C5996616BFB}" dt="2024-07-01T20:17:41.005" v="477" actId="478"/>
          <ac:spMkLst>
            <pc:docMk/>
            <pc:sldMk cId="0" sldId="259"/>
            <ac:spMk id="23" creationId="{08458AE6-88D0-6BB6-08D5-A1ECB48B8D2A}"/>
          </ac:spMkLst>
        </pc:spChg>
        <pc:grpChg chg="del">
          <ac:chgData name="Tudor Geana" userId="ca6233efdc23dd12" providerId="LiveId" clId="{F95B74AB-C33D-462A-8958-0C5996616BFB}" dt="2024-07-01T20:23:00.068" v="523" actId="478"/>
          <ac:grpSpMkLst>
            <pc:docMk/>
            <pc:sldMk cId="0" sldId="259"/>
            <ac:grpSpMk id="3" creationId="{00000000-0000-0000-0000-000000000000}"/>
          </ac:grpSpMkLst>
        </pc:grpChg>
      </pc:sldChg>
      <pc:sldChg chg="addSp delSp modSp mod">
        <pc:chgData name="Tudor Geana" userId="ca6233efdc23dd12" providerId="LiveId" clId="{F95B74AB-C33D-462A-8958-0C5996616BFB}" dt="2024-07-01T20:22:50.123" v="520"/>
        <pc:sldMkLst>
          <pc:docMk/>
          <pc:sldMk cId="0" sldId="274"/>
        </pc:sldMkLst>
        <pc:spChg chg="add mod">
          <ac:chgData name="Tudor Geana" userId="ca6233efdc23dd12" providerId="LiveId" clId="{F95B74AB-C33D-462A-8958-0C5996616BFB}" dt="2024-07-01T20:22:50.123" v="520"/>
          <ac:spMkLst>
            <pc:docMk/>
            <pc:sldMk cId="0" sldId="274"/>
            <ac:spMk id="2" creationId="{D318A501-C583-25E7-EED0-04A37396DA59}"/>
          </ac:spMkLst>
        </pc:spChg>
        <pc:spChg chg="mod">
          <ac:chgData name="Tudor Geana" userId="ca6233efdc23dd12" providerId="LiveId" clId="{F95B74AB-C33D-462A-8958-0C5996616BFB}" dt="2024-07-01T10:38:00.326" v="1" actId="20577"/>
          <ac:spMkLst>
            <pc:docMk/>
            <pc:sldMk cId="0" sldId="274"/>
            <ac:spMk id="16" creationId="{00000000-0000-0000-0000-000000000000}"/>
          </ac:spMkLst>
        </pc:spChg>
        <pc:spChg chg="del">
          <ac:chgData name="Tudor Geana" userId="ca6233efdc23dd12" providerId="LiveId" clId="{F95B74AB-C33D-462A-8958-0C5996616BFB}" dt="2024-07-01T20:22:49.919" v="519" actId="478"/>
          <ac:spMkLst>
            <pc:docMk/>
            <pc:sldMk cId="0" sldId="274"/>
            <ac:spMk id="19" creationId="{19A38970-C0C0-2C5A-817E-E3BCB585F569}"/>
          </ac:spMkLst>
        </pc:spChg>
      </pc:sldChg>
      <pc:sldChg chg="addSp delSp modSp mod modTransition modNotesTx">
        <pc:chgData name="Tudor Geana" userId="ca6233efdc23dd12" providerId="LiveId" clId="{F95B74AB-C33D-462A-8958-0C5996616BFB}" dt="2024-07-02T18:00:43" v="1253"/>
        <pc:sldMkLst>
          <pc:docMk/>
          <pc:sldMk cId="1558579414" sldId="277"/>
        </pc:sldMkLst>
        <pc:spChg chg="add mod">
          <ac:chgData name="Tudor Geana" userId="ca6233efdc23dd12" providerId="LiveId" clId="{F95B74AB-C33D-462A-8958-0C5996616BFB}" dt="2024-07-01T20:20:21.258" v="488"/>
          <ac:spMkLst>
            <pc:docMk/>
            <pc:sldMk cId="1558579414" sldId="277"/>
            <ac:spMk id="2" creationId="{42599674-CCAC-F20C-6B24-AAB9E8217C2D}"/>
          </ac:spMkLst>
        </pc:spChg>
        <pc:spChg chg="mod">
          <ac:chgData name="Tudor Geana" userId="ca6233efdc23dd12" providerId="LiveId" clId="{F95B74AB-C33D-462A-8958-0C5996616BFB}" dt="2024-07-01T19:44:48.003" v="100" actId="113"/>
          <ac:spMkLst>
            <pc:docMk/>
            <pc:sldMk cId="1558579414" sldId="277"/>
            <ac:spMk id="17" creationId="{00000000-0000-0000-0000-000000000000}"/>
          </ac:spMkLst>
        </pc:spChg>
        <pc:spChg chg="del">
          <ac:chgData name="Tudor Geana" userId="ca6233efdc23dd12" providerId="LiveId" clId="{F95B74AB-C33D-462A-8958-0C5996616BFB}" dt="2024-07-01T20:20:20.910" v="487" actId="478"/>
          <ac:spMkLst>
            <pc:docMk/>
            <pc:sldMk cId="1558579414" sldId="277"/>
            <ac:spMk id="20" creationId="{47CE034C-D3E5-3252-97F1-C5DA2E3A73F9}"/>
          </ac:spMkLst>
        </pc:spChg>
      </pc:sldChg>
      <pc:sldChg chg="addSp delSp modSp mod modTransition">
        <pc:chgData name="Tudor Geana" userId="ca6233efdc23dd12" providerId="LiveId" clId="{F95B74AB-C33D-462A-8958-0C5996616BFB}" dt="2024-07-01T20:20:34.575" v="494"/>
        <pc:sldMkLst>
          <pc:docMk/>
          <pc:sldMk cId="516440491" sldId="278"/>
        </pc:sldMkLst>
        <pc:spChg chg="del">
          <ac:chgData name="Tudor Geana" userId="ca6233efdc23dd12" providerId="LiveId" clId="{F95B74AB-C33D-462A-8958-0C5996616BFB}" dt="2024-07-01T10:41:51.070" v="21" actId="478"/>
          <ac:spMkLst>
            <pc:docMk/>
            <pc:sldMk cId="516440491" sldId="278"/>
            <ac:spMk id="2" creationId="{00000000-0000-0000-0000-000000000000}"/>
          </ac:spMkLst>
        </pc:spChg>
        <pc:spChg chg="add mod">
          <ac:chgData name="Tudor Geana" userId="ca6233efdc23dd12" providerId="LiveId" clId="{F95B74AB-C33D-462A-8958-0C5996616BFB}" dt="2024-07-01T20:20:34.575" v="494"/>
          <ac:spMkLst>
            <pc:docMk/>
            <pc:sldMk cId="516440491" sldId="278"/>
            <ac:spMk id="2" creationId="{621753ED-094D-3259-D912-5632082CC6AD}"/>
          </ac:spMkLst>
        </pc:spChg>
        <pc:spChg chg="add mod">
          <ac:chgData name="Tudor Geana" userId="ca6233efdc23dd12" providerId="LiveId" clId="{F95B74AB-C33D-462A-8958-0C5996616BFB}" dt="2024-07-01T10:41:57.173" v="24" actId="1076"/>
          <ac:spMkLst>
            <pc:docMk/>
            <pc:sldMk cId="516440491" sldId="278"/>
            <ac:spMk id="3" creationId="{E721F64A-6900-7FC9-DD0F-6C3F9D6E788E}"/>
          </ac:spMkLst>
        </pc:spChg>
        <pc:spChg chg="mod">
          <ac:chgData name="Tudor Geana" userId="ca6233efdc23dd12" providerId="LiveId" clId="{F95B74AB-C33D-462A-8958-0C5996616BFB}" dt="2024-07-01T19:45:02.674" v="103" actId="20577"/>
          <ac:spMkLst>
            <pc:docMk/>
            <pc:sldMk cId="516440491" sldId="278"/>
            <ac:spMk id="17" creationId="{00000000-0000-0000-0000-000000000000}"/>
          </ac:spMkLst>
        </pc:spChg>
        <pc:spChg chg="del">
          <ac:chgData name="Tudor Geana" userId="ca6233efdc23dd12" providerId="LiveId" clId="{F95B74AB-C33D-462A-8958-0C5996616BFB}" dt="2024-07-01T20:20:34.443" v="493" actId="478"/>
          <ac:spMkLst>
            <pc:docMk/>
            <pc:sldMk cId="516440491" sldId="278"/>
            <ac:spMk id="19" creationId="{61BF1192-2880-687E-CFFD-4CE0781E0B21}"/>
          </ac:spMkLst>
        </pc:spChg>
      </pc:sldChg>
      <pc:sldChg chg="addSp delSp modSp mod modTransition">
        <pc:chgData name="Tudor Geana" userId="ca6233efdc23dd12" providerId="LiveId" clId="{F95B74AB-C33D-462A-8958-0C5996616BFB}" dt="2024-07-01T20:21:09.523" v="504"/>
        <pc:sldMkLst>
          <pc:docMk/>
          <pc:sldMk cId="358697043" sldId="279"/>
        </pc:sldMkLst>
        <pc:spChg chg="add mod">
          <ac:chgData name="Tudor Geana" userId="ca6233efdc23dd12" providerId="LiveId" clId="{F95B74AB-C33D-462A-8958-0C5996616BFB}" dt="2024-07-01T20:21:09.523" v="504"/>
          <ac:spMkLst>
            <pc:docMk/>
            <pc:sldMk cId="358697043" sldId="279"/>
            <ac:spMk id="2" creationId="{F33C30D4-6BBA-7B9F-CB64-A84E4BED461C}"/>
          </ac:spMkLst>
        </pc:spChg>
        <pc:spChg chg="add del mod">
          <ac:chgData name="Tudor Geana" userId="ca6233efdc23dd12" providerId="LiveId" clId="{F95B74AB-C33D-462A-8958-0C5996616BFB}" dt="2024-07-01T10:40:00.509" v="10" actId="21"/>
          <ac:spMkLst>
            <pc:docMk/>
            <pc:sldMk cId="358697043" sldId="279"/>
            <ac:spMk id="2" creationId="{FDC0D2F0-D142-A90B-501D-029FDD269E53}"/>
          </ac:spMkLst>
        </pc:spChg>
        <pc:spChg chg="del">
          <ac:chgData name="Tudor Geana" userId="ca6233efdc23dd12" providerId="LiveId" clId="{F95B74AB-C33D-462A-8958-0C5996616BFB}" dt="2024-07-01T10:38:57.338" v="2" actId="478"/>
          <ac:spMkLst>
            <pc:docMk/>
            <pc:sldMk cId="358697043" sldId="279"/>
            <ac:spMk id="3" creationId="{ACBBD4C8-EE22-DB5C-3CA1-04EAB78F83E8}"/>
          </ac:spMkLst>
        </pc:spChg>
        <pc:spChg chg="add mod">
          <ac:chgData name="Tudor Geana" userId="ca6233efdc23dd12" providerId="LiveId" clId="{F95B74AB-C33D-462A-8958-0C5996616BFB}" dt="2024-07-01T10:42:39.767" v="26" actId="1076"/>
          <ac:spMkLst>
            <pc:docMk/>
            <pc:sldMk cId="358697043" sldId="279"/>
            <ac:spMk id="14" creationId="{07BAFBC3-5DF1-BDFB-E0CD-B45A6EB9E301}"/>
          </ac:spMkLst>
        </pc:spChg>
        <pc:spChg chg="mod">
          <ac:chgData name="Tudor Geana" userId="ca6233efdc23dd12" providerId="LiveId" clId="{F95B74AB-C33D-462A-8958-0C5996616BFB}" dt="2024-07-01T19:47:16.345" v="107" actId="1076"/>
          <ac:spMkLst>
            <pc:docMk/>
            <pc:sldMk cId="358697043" sldId="279"/>
            <ac:spMk id="17" creationId="{00000000-0000-0000-0000-000000000000}"/>
          </ac:spMkLst>
        </pc:spChg>
        <pc:spChg chg="del">
          <ac:chgData name="Tudor Geana" userId="ca6233efdc23dd12" providerId="LiveId" clId="{F95B74AB-C33D-462A-8958-0C5996616BFB}" dt="2024-07-01T20:21:09.096" v="503" actId="478"/>
          <ac:spMkLst>
            <pc:docMk/>
            <pc:sldMk cId="358697043" sldId="279"/>
            <ac:spMk id="20" creationId="{55627836-889D-83E7-113A-0E0A80A50891}"/>
          </ac:spMkLst>
        </pc:spChg>
      </pc:sldChg>
      <pc:sldChg chg="addSp delSp modSp mod modTransition">
        <pc:chgData name="Tudor Geana" userId="ca6233efdc23dd12" providerId="LiveId" clId="{F95B74AB-C33D-462A-8958-0C5996616BFB}" dt="2024-07-01T20:18:05.554" v="484"/>
        <pc:sldMkLst>
          <pc:docMk/>
          <pc:sldMk cId="2618206195" sldId="280"/>
        </pc:sldMkLst>
        <pc:spChg chg="add mod">
          <ac:chgData name="Tudor Geana" userId="ca6233efdc23dd12" providerId="LiveId" clId="{F95B74AB-C33D-462A-8958-0C5996616BFB}" dt="2024-07-01T20:18:05.554" v="484"/>
          <ac:spMkLst>
            <pc:docMk/>
            <pc:sldMk cId="2618206195" sldId="280"/>
            <ac:spMk id="5" creationId="{2DC376D5-782E-49C6-7DA5-5784CA087AF8}"/>
          </ac:spMkLst>
        </pc:spChg>
        <pc:spChg chg="del">
          <ac:chgData name="Tudor Geana" userId="ca6233efdc23dd12" providerId="LiveId" clId="{F95B74AB-C33D-462A-8958-0C5996616BFB}" dt="2024-07-01T20:18:05.149" v="483" actId="478"/>
          <ac:spMkLst>
            <pc:docMk/>
            <pc:sldMk cId="2618206195" sldId="280"/>
            <ac:spMk id="35" creationId="{E70F1D84-00E4-B183-F071-6EFF4011E07F}"/>
          </ac:spMkLst>
        </pc:spChg>
      </pc:sldChg>
      <pc:sldChg chg="addSp delSp modSp mod modTransition modNotesTx">
        <pc:chgData name="Tudor Geana" userId="ca6233efdc23dd12" providerId="LiveId" clId="{F95B74AB-C33D-462A-8958-0C5996616BFB}" dt="2024-07-02T17:54:30.589" v="1246"/>
        <pc:sldMkLst>
          <pc:docMk/>
          <pc:sldMk cId="3806248018" sldId="281"/>
        </pc:sldMkLst>
        <pc:spChg chg="add mod">
          <ac:chgData name="Tudor Geana" userId="ca6233efdc23dd12" providerId="LiveId" clId="{F95B74AB-C33D-462A-8958-0C5996616BFB}" dt="2024-07-01T20:17:52.611" v="482"/>
          <ac:spMkLst>
            <pc:docMk/>
            <pc:sldMk cId="3806248018" sldId="281"/>
            <ac:spMk id="12" creationId="{2BB667B7-9901-E8E3-8195-97B7C5B0768D}"/>
          </ac:spMkLst>
        </pc:spChg>
        <pc:spChg chg="del">
          <ac:chgData name="Tudor Geana" userId="ca6233efdc23dd12" providerId="LiveId" clId="{F95B74AB-C33D-462A-8958-0C5996616BFB}" dt="2024-07-01T20:17:52.407" v="481" actId="478"/>
          <ac:spMkLst>
            <pc:docMk/>
            <pc:sldMk cId="3806248018" sldId="281"/>
            <ac:spMk id="14" creationId="{157B079A-4F0F-9052-D28F-F734C15B8527}"/>
          </ac:spMkLst>
        </pc:spChg>
      </pc:sldChg>
      <pc:sldChg chg="addSp delSp modSp mod modTransition modNotesTx">
        <pc:chgData name="Tudor Geana" userId="ca6233efdc23dd12" providerId="LiveId" clId="{F95B74AB-C33D-462A-8958-0C5996616BFB}" dt="2024-07-02T18:00:16.654" v="1252"/>
        <pc:sldMkLst>
          <pc:docMk/>
          <pc:sldMk cId="2766790194" sldId="282"/>
        </pc:sldMkLst>
        <pc:spChg chg="add mod">
          <ac:chgData name="Tudor Geana" userId="ca6233efdc23dd12" providerId="LiveId" clId="{F95B74AB-C33D-462A-8958-0C5996616BFB}" dt="2024-07-01T20:18:16.991" v="486"/>
          <ac:spMkLst>
            <pc:docMk/>
            <pc:sldMk cId="2766790194" sldId="282"/>
            <ac:spMk id="12" creationId="{92ECE09E-0050-8FBD-20E1-2858E5421C63}"/>
          </ac:spMkLst>
        </pc:spChg>
        <pc:spChg chg="mod">
          <ac:chgData name="Tudor Geana" userId="ca6233efdc23dd12" providerId="LiveId" clId="{F95B74AB-C33D-462A-8958-0C5996616BFB}" dt="2024-07-01T19:43:34.422" v="36" actId="20577"/>
          <ac:spMkLst>
            <pc:docMk/>
            <pc:sldMk cId="2766790194" sldId="282"/>
            <ac:spMk id="16" creationId="{00000000-0000-0000-0000-000000000000}"/>
          </ac:spMkLst>
        </pc:spChg>
        <pc:spChg chg="del">
          <ac:chgData name="Tudor Geana" userId="ca6233efdc23dd12" providerId="LiveId" clId="{F95B74AB-C33D-462A-8958-0C5996616BFB}" dt="2024-07-01T20:18:16.821" v="485" actId="478"/>
          <ac:spMkLst>
            <pc:docMk/>
            <pc:sldMk cId="2766790194" sldId="282"/>
            <ac:spMk id="18" creationId="{CB55C6DC-35C9-6285-7532-4D5183EE4C9A}"/>
          </ac:spMkLst>
        </pc:spChg>
        <pc:picChg chg="mod">
          <ac:chgData name="Tudor Geana" userId="ca6233efdc23dd12" providerId="LiveId" clId="{F95B74AB-C33D-462A-8958-0C5996616BFB}" dt="2024-07-01T19:43:40.774" v="37" actId="1076"/>
          <ac:picMkLst>
            <pc:docMk/>
            <pc:sldMk cId="2766790194" sldId="282"/>
            <ac:picMk id="3078" creationId="{B90CA95E-22F3-5892-D0A2-5F1C08722F9D}"/>
          </ac:picMkLst>
        </pc:picChg>
      </pc:sldChg>
      <pc:sldChg chg="addSp delSp modSp mod modTransition">
        <pc:chgData name="Tudor Geana" userId="ca6233efdc23dd12" providerId="LiveId" clId="{F95B74AB-C33D-462A-8958-0C5996616BFB}" dt="2024-07-01T20:20:26.309" v="490"/>
        <pc:sldMkLst>
          <pc:docMk/>
          <pc:sldMk cId="2640270228" sldId="283"/>
        </pc:sldMkLst>
        <pc:spChg chg="add mod">
          <ac:chgData name="Tudor Geana" userId="ca6233efdc23dd12" providerId="LiveId" clId="{F95B74AB-C33D-462A-8958-0C5996616BFB}" dt="2024-07-01T20:20:26.309" v="490"/>
          <ac:spMkLst>
            <pc:docMk/>
            <pc:sldMk cId="2640270228" sldId="283"/>
            <ac:spMk id="12" creationId="{9761D7B8-F9B2-36E3-07B6-87FE9F5C1047}"/>
          </ac:spMkLst>
        </pc:spChg>
        <pc:spChg chg="del">
          <ac:chgData name="Tudor Geana" userId="ca6233efdc23dd12" providerId="LiveId" clId="{F95B74AB-C33D-462A-8958-0C5996616BFB}" dt="2024-07-01T20:20:26.161" v="489" actId="478"/>
          <ac:spMkLst>
            <pc:docMk/>
            <pc:sldMk cId="2640270228" sldId="283"/>
            <ac:spMk id="18" creationId="{CB55C6DC-35C9-6285-7532-4D5183EE4C9A}"/>
          </ac:spMkLst>
        </pc:spChg>
      </pc:sldChg>
      <pc:sldChg chg="addSp delSp modSp mod modTransition">
        <pc:chgData name="Tudor Geana" userId="ca6233efdc23dd12" providerId="LiveId" clId="{F95B74AB-C33D-462A-8958-0C5996616BFB}" dt="2024-07-01T20:20:30.266" v="492"/>
        <pc:sldMkLst>
          <pc:docMk/>
          <pc:sldMk cId="1502663058" sldId="284"/>
        </pc:sldMkLst>
        <pc:spChg chg="add mod">
          <ac:chgData name="Tudor Geana" userId="ca6233efdc23dd12" providerId="LiveId" clId="{F95B74AB-C33D-462A-8958-0C5996616BFB}" dt="2024-07-01T20:20:30.266" v="492"/>
          <ac:spMkLst>
            <pc:docMk/>
            <pc:sldMk cId="1502663058" sldId="284"/>
            <ac:spMk id="12" creationId="{E26B80B4-F54D-1C6F-2458-4694E372CCC9}"/>
          </ac:spMkLst>
        </pc:spChg>
        <pc:spChg chg="del">
          <ac:chgData name="Tudor Geana" userId="ca6233efdc23dd12" providerId="LiveId" clId="{F95B74AB-C33D-462A-8958-0C5996616BFB}" dt="2024-07-01T20:20:30.139" v="491" actId="478"/>
          <ac:spMkLst>
            <pc:docMk/>
            <pc:sldMk cId="1502663058" sldId="284"/>
            <ac:spMk id="18" creationId="{CB55C6DC-35C9-6285-7532-4D5183EE4C9A}"/>
          </ac:spMkLst>
        </pc:spChg>
      </pc:sldChg>
      <pc:sldChg chg="addSp delSp modSp mod">
        <pc:chgData name="Tudor Geana" userId="ca6233efdc23dd12" providerId="LiveId" clId="{F95B74AB-C33D-462A-8958-0C5996616BFB}" dt="2024-07-01T20:20:43.247" v="496"/>
        <pc:sldMkLst>
          <pc:docMk/>
          <pc:sldMk cId="577900790" sldId="285"/>
        </pc:sldMkLst>
        <pc:spChg chg="add mod">
          <ac:chgData name="Tudor Geana" userId="ca6233efdc23dd12" providerId="LiveId" clId="{F95B74AB-C33D-462A-8958-0C5996616BFB}" dt="2024-07-01T20:20:43.247" v="496"/>
          <ac:spMkLst>
            <pc:docMk/>
            <pc:sldMk cId="577900790" sldId="285"/>
            <ac:spMk id="12" creationId="{8629E80F-AFD7-C6D0-FC7C-61B60A78330D}"/>
          </ac:spMkLst>
        </pc:spChg>
        <pc:spChg chg="del">
          <ac:chgData name="Tudor Geana" userId="ca6233efdc23dd12" providerId="LiveId" clId="{F95B74AB-C33D-462A-8958-0C5996616BFB}" dt="2024-07-01T20:20:42.957" v="495" actId="478"/>
          <ac:spMkLst>
            <pc:docMk/>
            <pc:sldMk cId="577900790" sldId="285"/>
            <ac:spMk id="14" creationId="{AC349CCB-BB14-242D-E4A7-4C0D740CFA1A}"/>
          </ac:spMkLst>
        </pc:spChg>
      </pc:sldChg>
      <pc:sldChg chg="addSp delSp modSp mod">
        <pc:chgData name="Tudor Geana" userId="ca6233efdc23dd12" providerId="LiveId" clId="{F95B74AB-C33D-462A-8958-0C5996616BFB}" dt="2024-07-01T20:20:53.329" v="500"/>
        <pc:sldMkLst>
          <pc:docMk/>
          <pc:sldMk cId="2023996676" sldId="287"/>
        </pc:sldMkLst>
        <pc:spChg chg="add mod">
          <ac:chgData name="Tudor Geana" userId="ca6233efdc23dd12" providerId="LiveId" clId="{F95B74AB-C33D-462A-8958-0C5996616BFB}" dt="2024-07-01T20:20:53.329" v="500"/>
          <ac:spMkLst>
            <pc:docMk/>
            <pc:sldMk cId="2023996676" sldId="287"/>
            <ac:spMk id="12" creationId="{3E610671-9F92-4BB0-BF20-2317F3F0E5C7}"/>
          </ac:spMkLst>
        </pc:spChg>
        <pc:spChg chg="del">
          <ac:chgData name="Tudor Geana" userId="ca6233efdc23dd12" providerId="LiveId" clId="{F95B74AB-C33D-462A-8958-0C5996616BFB}" dt="2024-07-01T20:20:53.161" v="499" actId="478"/>
          <ac:spMkLst>
            <pc:docMk/>
            <pc:sldMk cId="2023996676" sldId="287"/>
            <ac:spMk id="14" creationId="{75C3176E-F003-718B-9A6E-59E9A0FAE9F7}"/>
          </ac:spMkLst>
        </pc:spChg>
      </pc:sldChg>
      <pc:sldChg chg="addSp delSp modSp mod">
        <pc:chgData name="Tudor Geana" userId="ca6233efdc23dd12" providerId="LiveId" clId="{F95B74AB-C33D-462A-8958-0C5996616BFB}" dt="2024-07-01T20:21:00.333" v="502"/>
        <pc:sldMkLst>
          <pc:docMk/>
          <pc:sldMk cId="1445489081" sldId="288"/>
        </pc:sldMkLst>
        <pc:spChg chg="add mod">
          <ac:chgData name="Tudor Geana" userId="ca6233efdc23dd12" providerId="LiveId" clId="{F95B74AB-C33D-462A-8958-0C5996616BFB}" dt="2024-07-01T20:21:00.333" v="502"/>
          <ac:spMkLst>
            <pc:docMk/>
            <pc:sldMk cId="1445489081" sldId="288"/>
            <ac:spMk id="12" creationId="{88B2596F-1057-29AF-63F3-8AE4DBBDB484}"/>
          </ac:spMkLst>
        </pc:spChg>
        <pc:spChg chg="del">
          <ac:chgData name="Tudor Geana" userId="ca6233efdc23dd12" providerId="LiveId" clId="{F95B74AB-C33D-462A-8958-0C5996616BFB}" dt="2024-07-01T20:20:58.990" v="501" actId="478"/>
          <ac:spMkLst>
            <pc:docMk/>
            <pc:sldMk cId="1445489081" sldId="288"/>
            <ac:spMk id="14" creationId="{0FED900C-B2B6-DCFA-02E3-F175E87CDDDC}"/>
          </ac:spMkLst>
        </pc:spChg>
      </pc:sldChg>
      <pc:sldChg chg="addSp delSp modSp mod modTransition">
        <pc:chgData name="Tudor Geana" userId="ca6233efdc23dd12" providerId="LiveId" clId="{F95B74AB-C33D-462A-8958-0C5996616BFB}" dt="2024-07-01T20:20:47.427" v="498"/>
        <pc:sldMkLst>
          <pc:docMk/>
          <pc:sldMk cId="1391061626" sldId="289"/>
        </pc:sldMkLst>
        <pc:spChg chg="add mod">
          <ac:chgData name="Tudor Geana" userId="ca6233efdc23dd12" providerId="LiveId" clId="{F95B74AB-C33D-462A-8958-0C5996616BFB}" dt="2024-07-01T20:20:47.427" v="498"/>
          <ac:spMkLst>
            <pc:docMk/>
            <pc:sldMk cId="1391061626" sldId="289"/>
            <ac:spMk id="5" creationId="{7AA941B1-B018-2B21-EE27-50505E1CE964}"/>
          </ac:spMkLst>
        </pc:spChg>
        <pc:spChg chg="del">
          <ac:chgData name="Tudor Geana" userId="ca6233efdc23dd12" providerId="LiveId" clId="{F95B74AB-C33D-462A-8958-0C5996616BFB}" dt="2024-07-01T20:20:47.098" v="497" actId="478"/>
          <ac:spMkLst>
            <pc:docMk/>
            <pc:sldMk cId="1391061626" sldId="289"/>
            <ac:spMk id="35" creationId="{E70F1D84-00E4-B183-F071-6EFF4011E07F}"/>
          </ac:spMkLst>
        </pc:spChg>
      </pc:sldChg>
      <pc:sldChg chg="addSp delSp modSp mod modTransition">
        <pc:chgData name="Tudor Geana" userId="ca6233efdc23dd12" providerId="LiveId" clId="{F95B74AB-C33D-462A-8958-0C5996616BFB}" dt="2024-07-01T20:21:13.808" v="506"/>
        <pc:sldMkLst>
          <pc:docMk/>
          <pc:sldMk cId="3625962300" sldId="291"/>
        </pc:sldMkLst>
        <pc:spChg chg="mod">
          <ac:chgData name="Tudor Geana" userId="ca6233efdc23dd12" providerId="LiveId" clId="{F95B74AB-C33D-462A-8958-0C5996616BFB}" dt="2024-07-01T19:57:38.281" v="114" actId="20577"/>
          <ac:spMkLst>
            <pc:docMk/>
            <pc:sldMk cId="3625962300" sldId="291"/>
            <ac:spMk id="2" creationId="{A623214A-B2BA-B3A1-B8CE-C9B88DCED0DE}"/>
          </ac:spMkLst>
        </pc:spChg>
        <pc:spChg chg="del mod">
          <ac:chgData name="Tudor Geana" userId="ca6233efdc23dd12" providerId="LiveId" clId="{F95B74AB-C33D-462A-8958-0C5996616BFB}" dt="2024-07-01T10:40:04.187" v="12" actId="478"/>
          <ac:spMkLst>
            <pc:docMk/>
            <pc:sldMk cId="3625962300" sldId="291"/>
            <ac:spMk id="3" creationId="{245A95E8-01E6-1380-6E5C-4D5DD09422DE}"/>
          </ac:spMkLst>
        </pc:spChg>
        <pc:spChg chg="add mod">
          <ac:chgData name="Tudor Geana" userId="ca6233efdc23dd12" providerId="LiveId" clId="{F95B74AB-C33D-462A-8958-0C5996616BFB}" dt="2024-07-01T20:21:13.808" v="506"/>
          <ac:spMkLst>
            <pc:docMk/>
            <pc:sldMk cId="3625962300" sldId="291"/>
            <ac:spMk id="3" creationId="{E05AC81E-BDD5-4EDA-9E46-671886DBBE29}"/>
          </ac:spMkLst>
        </pc:spChg>
        <pc:spChg chg="add del mod">
          <ac:chgData name="Tudor Geana" userId="ca6233efdc23dd12" providerId="LiveId" clId="{F95B74AB-C33D-462A-8958-0C5996616BFB}" dt="2024-07-01T10:40:06.496" v="14" actId="478"/>
          <ac:spMkLst>
            <pc:docMk/>
            <pc:sldMk cId="3625962300" sldId="291"/>
            <ac:spMk id="14" creationId="{1338D823-884D-FF58-5EC6-8803B4BFBACA}"/>
          </ac:spMkLst>
        </pc:spChg>
        <pc:spChg chg="add mod">
          <ac:chgData name="Tudor Geana" userId="ca6233efdc23dd12" providerId="LiveId" clId="{F95B74AB-C33D-462A-8958-0C5996616BFB}" dt="2024-07-01T10:40:36.015" v="20" actId="14100"/>
          <ac:spMkLst>
            <pc:docMk/>
            <pc:sldMk cId="3625962300" sldId="291"/>
            <ac:spMk id="16" creationId="{EB74913E-4952-1EE7-33C4-AB6EF1E15F59}"/>
          </ac:spMkLst>
        </pc:spChg>
        <pc:spChg chg="del">
          <ac:chgData name="Tudor Geana" userId="ca6233efdc23dd12" providerId="LiveId" clId="{F95B74AB-C33D-462A-8958-0C5996616BFB}" dt="2024-07-01T20:21:13.508" v="505" actId="478"/>
          <ac:spMkLst>
            <pc:docMk/>
            <pc:sldMk cId="3625962300" sldId="291"/>
            <ac:spMk id="20" creationId="{47CE034C-D3E5-3252-97F1-C5DA2E3A73F9}"/>
          </ac:spMkLst>
        </pc:spChg>
      </pc:sldChg>
      <pc:sldChg chg="addSp delSp modSp mod modTransition">
        <pc:chgData name="Tudor Geana" userId="ca6233efdc23dd12" providerId="LiveId" clId="{F95B74AB-C33D-462A-8958-0C5996616BFB}" dt="2024-07-01T20:21:22.541" v="508"/>
        <pc:sldMkLst>
          <pc:docMk/>
          <pc:sldMk cId="2530474029" sldId="292"/>
        </pc:sldMkLst>
        <pc:spChg chg="add mod">
          <ac:chgData name="Tudor Geana" userId="ca6233efdc23dd12" providerId="LiveId" clId="{F95B74AB-C33D-462A-8958-0C5996616BFB}" dt="2024-07-01T20:21:22.541" v="508"/>
          <ac:spMkLst>
            <pc:docMk/>
            <pc:sldMk cId="2530474029" sldId="292"/>
            <ac:spMk id="3" creationId="{53D382B8-5622-3493-7764-2A0B01BCF04C}"/>
          </ac:spMkLst>
        </pc:spChg>
        <pc:spChg chg="del">
          <ac:chgData name="Tudor Geana" userId="ca6233efdc23dd12" providerId="LiveId" clId="{F95B74AB-C33D-462A-8958-0C5996616BFB}" dt="2024-07-01T20:21:22.371" v="507" actId="478"/>
          <ac:spMkLst>
            <pc:docMk/>
            <pc:sldMk cId="2530474029" sldId="292"/>
            <ac:spMk id="20" creationId="{47CE034C-D3E5-3252-97F1-C5DA2E3A73F9}"/>
          </ac:spMkLst>
        </pc:spChg>
      </pc:sldChg>
      <pc:sldChg chg="addSp delSp modSp mod modTransition">
        <pc:chgData name="Tudor Geana" userId="ca6233efdc23dd12" providerId="LiveId" clId="{F95B74AB-C33D-462A-8958-0C5996616BFB}" dt="2024-07-01T20:21:27.243" v="510"/>
        <pc:sldMkLst>
          <pc:docMk/>
          <pc:sldMk cId="940710079" sldId="293"/>
        </pc:sldMkLst>
        <pc:spChg chg="add mod">
          <ac:chgData name="Tudor Geana" userId="ca6233efdc23dd12" providerId="LiveId" clId="{F95B74AB-C33D-462A-8958-0C5996616BFB}" dt="2024-07-01T20:21:27.243" v="510"/>
          <ac:spMkLst>
            <pc:docMk/>
            <pc:sldMk cId="940710079" sldId="293"/>
            <ac:spMk id="2" creationId="{DB3FA37A-3022-2A82-659F-C9B2F8928993}"/>
          </ac:spMkLst>
        </pc:spChg>
        <pc:spChg chg="del">
          <ac:chgData name="Tudor Geana" userId="ca6233efdc23dd12" providerId="LiveId" clId="{F95B74AB-C33D-462A-8958-0C5996616BFB}" dt="2024-07-01T20:21:26.910" v="509" actId="478"/>
          <ac:spMkLst>
            <pc:docMk/>
            <pc:sldMk cId="940710079" sldId="293"/>
            <ac:spMk id="20" creationId="{47CE034C-D3E5-3252-97F1-C5DA2E3A73F9}"/>
          </ac:spMkLst>
        </pc:spChg>
      </pc:sldChg>
      <pc:sldChg chg="addSp delSp modSp mod modTransition">
        <pc:chgData name="Tudor Geana" userId="ca6233efdc23dd12" providerId="LiveId" clId="{F95B74AB-C33D-462A-8958-0C5996616BFB}" dt="2024-07-01T20:22:04.453" v="512"/>
        <pc:sldMkLst>
          <pc:docMk/>
          <pc:sldMk cId="1351329093" sldId="294"/>
        </pc:sldMkLst>
        <pc:spChg chg="add mod">
          <ac:chgData name="Tudor Geana" userId="ca6233efdc23dd12" providerId="LiveId" clId="{F95B74AB-C33D-462A-8958-0C5996616BFB}" dt="2024-07-01T20:22:04.453" v="512"/>
          <ac:spMkLst>
            <pc:docMk/>
            <pc:sldMk cId="1351329093" sldId="294"/>
            <ac:spMk id="2" creationId="{031F2DCB-5F56-96F3-AFC0-F10498661A4F}"/>
          </ac:spMkLst>
        </pc:spChg>
        <pc:spChg chg="del">
          <ac:chgData name="Tudor Geana" userId="ca6233efdc23dd12" providerId="LiveId" clId="{F95B74AB-C33D-462A-8958-0C5996616BFB}" dt="2024-07-01T20:22:04.269" v="511" actId="478"/>
          <ac:spMkLst>
            <pc:docMk/>
            <pc:sldMk cId="1351329093" sldId="294"/>
            <ac:spMk id="23" creationId="{08458AE6-88D0-6BB6-08D5-A1ECB48B8D2A}"/>
          </ac:spMkLst>
        </pc:spChg>
      </pc:sldChg>
      <pc:sldChg chg="addSp delSp modSp mod modTransition">
        <pc:chgData name="Tudor Geana" userId="ca6233efdc23dd12" providerId="LiveId" clId="{F95B74AB-C33D-462A-8958-0C5996616BFB}" dt="2024-07-01T20:22:12.001" v="514"/>
        <pc:sldMkLst>
          <pc:docMk/>
          <pc:sldMk cId="863993657" sldId="295"/>
        </pc:sldMkLst>
        <pc:spChg chg="add mod">
          <ac:chgData name="Tudor Geana" userId="ca6233efdc23dd12" providerId="LiveId" clId="{F95B74AB-C33D-462A-8958-0C5996616BFB}" dt="2024-07-01T20:22:12.001" v="514"/>
          <ac:spMkLst>
            <pc:docMk/>
            <pc:sldMk cId="863993657" sldId="295"/>
            <ac:spMk id="2" creationId="{45FD1B40-0768-B8BD-932B-7BD0500AF16D}"/>
          </ac:spMkLst>
        </pc:spChg>
        <pc:spChg chg="del">
          <ac:chgData name="Tudor Geana" userId="ca6233efdc23dd12" providerId="LiveId" clId="{F95B74AB-C33D-462A-8958-0C5996616BFB}" dt="2024-07-01T20:22:11.820" v="513" actId="478"/>
          <ac:spMkLst>
            <pc:docMk/>
            <pc:sldMk cId="863993657" sldId="295"/>
            <ac:spMk id="23" creationId="{08458AE6-88D0-6BB6-08D5-A1ECB48B8D2A}"/>
          </ac:spMkLst>
        </pc:spChg>
      </pc:sldChg>
      <pc:sldChg chg="addSp delSp modSp mod modTransition">
        <pc:chgData name="Tudor Geana" userId="ca6233efdc23dd12" providerId="LiveId" clId="{F95B74AB-C33D-462A-8958-0C5996616BFB}" dt="2024-07-01T20:22:38.246" v="516"/>
        <pc:sldMkLst>
          <pc:docMk/>
          <pc:sldMk cId="4174108567" sldId="296"/>
        </pc:sldMkLst>
        <pc:spChg chg="add mod">
          <ac:chgData name="Tudor Geana" userId="ca6233efdc23dd12" providerId="LiveId" clId="{F95B74AB-C33D-462A-8958-0C5996616BFB}" dt="2024-07-01T20:22:38.246" v="516"/>
          <ac:spMkLst>
            <pc:docMk/>
            <pc:sldMk cId="4174108567" sldId="296"/>
            <ac:spMk id="2" creationId="{8C424075-19CE-2E46-B7A9-2F9E483B5746}"/>
          </ac:spMkLst>
        </pc:spChg>
        <pc:spChg chg="del">
          <ac:chgData name="Tudor Geana" userId="ca6233efdc23dd12" providerId="LiveId" clId="{F95B74AB-C33D-462A-8958-0C5996616BFB}" dt="2024-07-01T20:22:38.059" v="515" actId="478"/>
          <ac:spMkLst>
            <pc:docMk/>
            <pc:sldMk cId="4174108567" sldId="296"/>
            <ac:spMk id="23" creationId="{08458AE6-88D0-6BB6-08D5-A1ECB48B8D2A}"/>
          </ac:spMkLst>
        </pc:spChg>
      </pc:sldChg>
      <pc:sldChg chg="addSp delSp modSp mod modTransition">
        <pc:chgData name="Tudor Geana" userId="ca6233efdc23dd12" providerId="LiveId" clId="{F95B74AB-C33D-462A-8958-0C5996616BFB}" dt="2024-07-01T20:22:45.876" v="518"/>
        <pc:sldMkLst>
          <pc:docMk/>
          <pc:sldMk cId="1111538917" sldId="297"/>
        </pc:sldMkLst>
        <pc:spChg chg="add mod">
          <ac:chgData name="Tudor Geana" userId="ca6233efdc23dd12" providerId="LiveId" clId="{F95B74AB-C33D-462A-8958-0C5996616BFB}" dt="2024-07-01T20:22:45.876" v="518"/>
          <ac:spMkLst>
            <pc:docMk/>
            <pc:sldMk cId="1111538917" sldId="297"/>
            <ac:spMk id="2" creationId="{35E83AED-AD2C-D865-C8D3-5956410A01E8}"/>
          </ac:spMkLst>
        </pc:spChg>
        <pc:spChg chg="del">
          <ac:chgData name="Tudor Geana" userId="ca6233efdc23dd12" providerId="LiveId" clId="{F95B74AB-C33D-462A-8958-0C5996616BFB}" dt="2024-07-01T20:22:45.686" v="517" actId="478"/>
          <ac:spMkLst>
            <pc:docMk/>
            <pc:sldMk cId="1111538917" sldId="297"/>
            <ac:spMk id="23" creationId="{08458AE6-88D0-6BB6-08D5-A1ECB48B8D2A}"/>
          </ac:spMkLst>
        </pc:spChg>
      </pc:sldChg>
      <pc:sldChg chg="addSp delSp modSp mod">
        <pc:chgData name="Tudor Geana" userId="ca6233efdc23dd12" providerId="LiveId" clId="{F95B74AB-C33D-462A-8958-0C5996616BFB}" dt="2024-07-02T17:19:58.678" v="1163" actId="1076"/>
        <pc:sldMkLst>
          <pc:docMk/>
          <pc:sldMk cId="1136585665" sldId="298"/>
        </pc:sldMkLst>
        <pc:spChg chg="add del mod">
          <ac:chgData name="Tudor Geana" userId="ca6233efdc23dd12" providerId="LiveId" clId="{F95B74AB-C33D-462A-8958-0C5996616BFB}" dt="2024-07-02T17:15:14.144" v="693"/>
          <ac:spMkLst>
            <pc:docMk/>
            <pc:sldMk cId="1136585665" sldId="298"/>
            <ac:spMk id="3" creationId="{F3A8AC9E-D165-588B-4FBE-813A5A51C7DD}"/>
          </ac:spMkLst>
        </pc:spChg>
        <pc:spChg chg="add del mod">
          <ac:chgData name="Tudor Geana" userId="ca6233efdc23dd12" providerId="LiveId" clId="{F95B74AB-C33D-462A-8958-0C5996616BFB}" dt="2024-07-02T17:19:54.818" v="1162" actId="478"/>
          <ac:spMkLst>
            <pc:docMk/>
            <pc:sldMk cId="1136585665" sldId="298"/>
            <ac:spMk id="4" creationId="{A9FA4EE7-3ABE-BB8D-B5F0-505A674ADEBC}"/>
          </ac:spMkLst>
        </pc:spChg>
        <pc:spChg chg="mod">
          <ac:chgData name="Tudor Geana" userId="ca6233efdc23dd12" providerId="LiveId" clId="{F95B74AB-C33D-462A-8958-0C5996616BFB}" dt="2024-07-02T17:19:58.678" v="1163" actId="1076"/>
          <ac:spMkLst>
            <pc:docMk/>
            <pc:sldMk cId="1136585665" sldId="298"/>
            <ac:spMk id="8" creationId="{00000000-0000-0000-0000-000000000000}"/>
          </ac:spMkLst>
        </pc:spChg>
      </pc:sldChg>
      <pc:sldChg chg="new del">
        <pc:chgData name="Tudor Geana" userId="ca6233efdc23dd12" providerId="LiveId" clId="{F95B74AB-C33D-462A-8958-0C5996616BFB}" dt="2024-07-01T20:22:53.632" v="522" actId="47"/>
        <pc:sldMkLst>
          <pc:docMk/>
          <pc:sldMk cId="3279082096" sldId="298"/>
        </pc:sldMkLst>
      </pc:sldChg>
      <pc:sldChg chg="add del setBg">
        <pc:chgData name="Tudor Geana" userId="ca6233efdc23dd12" providerId="LiveId" clId="{F95B74AB-C33D-462A-8958-0C5996616BFB}" dt="2024-07-01T20:24:26.927" v="526"/>
        <pc:sldMkLst>
          <pc:docMk/>
          <pc:sldMk cId="3743623277" sldId="298"/>
        </pc:sldMkLst>
      </pc:sldChg>
      <pc:sldChg chg="addSp modSp mod">
        <pc:chgData name="Tudor Geana" userId="ca6233efdc23dd12" providerId="LiveId" clId="{F95B74AB-C33D-462A-8958-0C5996616BFB}" dt="2024-07-02T17:19:47.580" v="1160" actId="20577"/>
        <pc:sldMkLst>
          <pc:docMk/>
          <pc:sldMk cId="117856279" sldId="299"/>
        </pc:sldMkLst>
        <pc:spChg chg="add mod">
          <ac:chgData name="Tudor Geana" userId="ca6233efdc23dd12" providerId="LiveId" clId="{F95B74AB-C33D-462A-8958-0C5996616BFB}" dt="2024-07-02T17:19:47.580" v="1160" actId="20577"/>
          <ac:spMkLst>
            <pc:docMk/>
            <pc:sldMk cId="117856279" sldId="299"/>
            <ac:spMk id="3" creationId="{63683B0B-FF3B-4453-A96D-B2B85563936E}"/>
          </ac:spMkLst>
        </pc:spChg>
        <pc:spChg chg="mod">
          <ac:chgData name="Tudor Geana" userId="ca6233efdc23dd12" providerId="LiveId" clId="{F95B74AB-C33D-462A-8958-0C5996616BFB}" dt="2024-07-02T17:15:30.082" v="724" actId="20577"/>
          <ac:spMkLst>
            <pc:docMk/>
            <pc:sldMk cId="117856279" sldId="299"/>
            <ac:spMk id="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C9446-71D8-452E-9CF8-A937057BE1B1}" type="datetimeFigureOut">
              <a:rPr lang="en-US" smtClean="0"/>
              <a:t>7/1/2024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2AE33-24A0-4E67-9E95-157A0BC1AF05}" type="slidenum">
              <a:rPr lang="en-US" smtClean="0"/>
              <a:t>‹#›</a:t>
            </a:fld>
            <a:endParaRPr lang="en-US"/>
          </a:p>
        </p:txBody>
      </p:sp>
    </p:spTree>
    <p:extLst>
      <p:ext uri="{BB962C8B-B14F-4D97-AF65-F5344CB8AC3E}">
        <p14:creationId xmlns:p14="http://schemas.microsoft.com/office/powerpoint/2010/main" val="1223578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gn="just">
              <a:lnSpc>
                <a:spcPct val="115000"/>
              </a:lnSpc>
              <a:spcAft>
                <a:spcPts val="800"/>
              </a:spcAft>
            </a:pPr>
            <a:r>
              <a:rPr lang="ro-RO" sz="1800" kern="100" dirty="0">
                <a:effectLst/>
                <a:latin typeface="Times New Roman" panose="02020603050405020304" pitchFamily="18" charset="0"/>
                <a:ea typeface="Aptos" panose="020B0004020202020204" pitchFamily="34" charset="0"/>
              </a:rPr>
              <a:t>Analiza condițiilor meteorologice a devenit în ultima perioadă de timp un subiect foarte important pe plan global datorită schimbărilor atmosferice produse de rapida evoluție a societății în care trăim, mai ales din punct de vedere industrial. Este important ca oamenii să poată conștientiza aceste schimbări, fie că ele sunt pozitive sau negative, pentru a putea face dezicii informate cu privire la modul în care interacționează cu mediul înconjurător. Consider că, pentru a putea atinge un asemenea scop, este foarte important că oricine să poată avea acces la un dispozitiv ușor de utilizat, care le va permite utilizatorilor să observe și studieze schimbările mediul înconjurător pe cont propriu, având acces la seturi de date lipsite de bias.</a:t>
            </a:r>
            <a:endParaRPr lang="en-US" sz="1800" kern="100" dirty="0">
              <a:effectLst/>
              <a:latin typeface="Times New Roman" panose="02020603050405020304" pitchFamily="18" charset="0"/>
              <a:ea typeface="Aptos" panose="020B0004020202020204" pitchFamily="34" charset="0"/>
            </a:endParaRPr>
          </a:p>
          <a:p>
            <a:pPr indent="228600" algn="just">
              <a:lnSpc>
                <a:spcPct val="115000"/>
              </a:lnSpc>
              <a:spcAft>
                <a:spcPts val="800"/>
              </a:spcAft>
            </a:pPr>
            <a:r>
              <a:rPr lang="ro-RO" sz="1800" kern="100" dirty="0">
                <a:effectLst/>
                <a:latin typeface="Times New Roman" panose="02020603050405020304" pitchFamily="18" charset="0"/>
                <a:ea typeface="Aptos" panose="020B0004020202020204" pitchFamily="34" charset="0"/>
              </a:rPr>
              <a:t>Un dispozitiv bazat pe IoT(Internet of Things) reprezintă o formă de tehnologie care are senzori, programe și o conexiune la Internet, având rolul de a colecta și transmite date în rețea. Costul acestui tip de dispozitive este unul redus, ceea ce le face disponibile pentru utilizatorii domestici.</a:t>
            </a:r>
            <a:endParaRPr lang="en-US" sz="1800" kern="100" dirty="0">
              <a:effectLst/>
              <a:latin typeface="Times New Roman" panose="02020603050405020304" pitchFamily="18" charset="0"/>
              <a:ea typeface="Aptos" panose="020B00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8F2AE33-24A0-4E67-9E95-157A0BC1AF05}" type="slidenum">
              <a:rPr lang="en-US" smtClean="0"/>
              <a:t>2</a:t>
            </a:fld>
            <a:endParaRPr lang="en-US"/>
          </a:p>
        </p:txBody>
      </p:sp>
    </p:spTree>
    <p:extLst>
      <p:ext uri="{BB962C8B-B14F-4D97-AF65-F5344CB8AC3E}">
        <p14:creationId xmlns:p14="http://schemas.microsoft.com/office/powerpoint/2010/main" val="376576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Elaborează asupra schemei</a:t>
            </a:r>
            <a:endParaRPr lang="en-US" dirty="0"/>
          </a:p>
        </p:txBody>
      </p:sp>
      <p:sp>
        <p:nvSpPr>
          <p:cNvPr id="4" name="Slide Number Placeholder 3"/>
          <p:cNvSpPr>
            <a:spLocks noGrp="1"/>
          </p:cNvSpPr>
          <p:nvPr>
            <p:ph type="sldNum" sz="quarter" idx="5"/>
          </p:nvPr>
        </p:nvSpPr>
        <p:spPr/>
        <p:txBody>
          <a:bodyPr/>
          <a:lstStyle/>
          <a:p>
            <a:fld id="{88F2AE33-24A0-4E67-9E95-157A0BC1AF05}" type="slidenum">
              <a:rPr lang="en-US" smtClean="0"/>
              <a:t>4</a:t>
            </a:fld>
            <a:endParaRPr lang="en-US"/>
          </a:p>
        </p:txBody>
      </p:sp>
    </p:spTree>
    <p:extLst>
      <p:ext uri="{BB962C8B-B14F-4D97-AF65-F5344CB8AC3E}">
        <p14:creationId xmlns:p14="http://schemas.microsoft.com/office/powerpoint/2010/main" val="2797351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7000"/>
              </a:lnSpc>
              <a:spcBef>
                <a:spcPts val="0"/>
              </a:spcBef>
              <a:spcAft>
                <a:spcPts val="800"/>
              </a:spcAft>
              <a:buClrTx/>
              <a:buSzPts val="1000"/>
              <a:buFont typeface="Symbol" panose="05050102010706020507" pitchFamily="18" charset="2"/>
              <a:buChar char=""/>
              <a:tabLst>
                <a:tab pos="457200" algn="l"/>
              </a:tabLst>
              <a:defRPr/>
            </a:pPr>
            <a:r>
              <a:rPr lang="ro-RO" sz="1800" b="1" dirty="0">
                <a:effectLst/>
                <a:latin typeface="Aptos" panose="020B0004020202020204" pitchFamily="34" charset="0"/>
                <a:ea typeface="Aptos" panose="020B0004020202020204" pitchFamily="34" charset="0"/>
                <a:cs typeface="Times New Roman" panose="02020603050405020304" pitchFamily="18" charset="0"/>
              </a:rPr>
              <a:t>Senzor de umiditate și temperatură DHT22</a:t>
            </a:r>
            <a:r>
              <a:rPr lang="ro-RO" sz="1800" dirty="0">
                <a:effectLst/>
                <a:latin typeface="Times New Roman" panose="02020603050405020304" pitchFamily="18" charset="0"/>
                <a:ea typeface="Aptos" panose="020B0004020202020204" pitchFamily="34" charset="0"/>
                <a:cs typeface="Times New Roman" panose="02020603050405020304" pitchFamily="18" charset="0"/>
              </a:rPr>
              <a:t>: capabil să măsoare umiditatea și temperatura aerului, oferind date precise printr-o interfață digitală.</a:t>
            </a:r>
          </a:p>
          <a:p>
            <a:endParaRPr lang="en-US" sz="2800" dirty="0"/>
          </a:p>
          <a:p>
            <a:r>
              <a:rPr lang="en-US" sz="2800" dirty="0"/>
              <a:t>DHT22 </a:t>
            </a:r>
            <a:r>
              <a:rPr lang="en-US" sz="2800" dirty="0" err="1"/>
              <a:t>este</a:t>
            </a:r>
            <a:r>
              <a:rPr lang="en-US" sz="2800" dirty="0"/>
              <a:t> un </a:t>
            </a:r>
            <a:r>
              <a:rPr lang="en-US" sz="2800" dirty="0" err="1"/>
              <a:t>senzor</a:t>
            </a:r>
            <a:r>
              <a:rPr lang="en-US" sz="2800" dirty="0"/>
              <a:t> de </a:t>
            </a:r>
            <a:r>
              <a:rPr lang="en-US" sz="2800" dirty="0" err="1"/>
              <a:t>temperatură</a:t>
            </a:r>
            <a:r>
              <a:rPr lang="en-US" sz="2800" dirty="0"/>
              <a:t> </a:t>
            </a:r>
            <a:r>
              <a:rPr lang="en-US" sz="2800" dirty="0" err="1"/>
              <a:t>și</a:t>
            </a:r>
            <a:r>
              <a:rPr lang="en-US" sz="2800" dirty="0"/>
              <a:t> </a:t>
            </a:r>
            <a:r>
              <a:rPr lang="en-US" sz="2800" dirty="0" err="1"/>
              <a:t>umiditate</a:t>
            </a:r>
            <a:r>
              <a:rPr lang="en-US" sz="2800" dirty="0"/>
              <a:t> digital, </a:t>
            </a:r>
            <a:r>
              <a:rPr lang="en-US" sz="2800" dirty="0" err="1"/>
              <a:t>cunoscut</a:t>
            </a:r>
            <a:r>
              <a:rPr lang="en-US" sz="2800" dirty="0"/>
              <a:t> </a:t>
            </a:r>
            <a:r>
              <a:rPr lang="en-US" sz="2800" dirty="0" err="1"/>
              <a:t>pentru</a:t>
            </a:r>
            <a:r>
              <a:rPr lang="en-US" sz="2800" dirty="0"/>
              <a:t> </a:t>
            </a:r>
            <a:r>
              <a:rPr lang="en-US" sz="2800" dirty="0" err="1"/>
              <a:t>precizia</a:t>
            </a:r>
            <a:r>
              <a:rPr lang="en-US" sz="2800" dirty="0"/>
              <a:t> </a:t>
            </a:r>
            <a:r>
              <a:rPr lang="en-US" sz="2800" dirty="0" err="1"/>
              <a:t>și</a:t>
            </a:r>
            <a:r>
              <a:rPr lang="en-US" sz="2800" dirty="0"/>
              <a:t> </a:t>
            </a:r>
            <a:r>
              <a:rPr lang="en-US" sz="2800" dirty="0" err="1"/>
              <a:t>stabilitatea</a:t>
            </a:r>
            <a:r>
              <a:rPr lang="en-US" sz="2800" dirty="0"/>
              <a:t> </a:t>
            </a:r>
            <a:r>
              <a:rPr lang="en-US" sz="2800" dirty="0" err="1"/>
              <a:t>sa</a:t>
            </a:r>
            <a:r>
              <a:rPr lang="en-US" sz="2800" dirty="0"/>
              <a:t>. </a:t>
            </a:r>
            <a:r>
              <a:rPr lang="en-US" sz="2800" dirty="0" err="1"/>
              <a:t>Utilizează</a:t>
            </a:r>
            <a:r>
              <a:rPr lang="en-US" sz="2800" dirty="0"/>
              <a:t> un </a:t>
            </a:r>
            <a:r>
              <a:rPr lang="en-US" sz="2800" dirty="0" err="1"/>
              <a:t>senzor</a:t>
            </a:r>
            <a:r>
              <a:rPr lang="en-US" sz="2800" dirty="0"/>
              <a:t> </a:t>
            </a:r>
            <a:r>
              <a:rPr lang="en-US" sz="2800" dirty="0" err="1"/>
              <a:t>capacitiv</a:t>
            </a:r>
            <a:r>
              <a:rPr lang="en-US" sz="2800" dirty="0"/>
              <a:t> de </a:t>
            </a:r>
            <a:r>
              <a:rPr lang="en-US" sz="2800" dirty="0" err="1"/>
              <a:t>umiditate</a:t>
            </a:r>
            <a:r>
              <a:rPr lang="en-US" sz="2800" dirty="0"/>
              <a:t> </a:t>
            </a:r>
            <a:r>
              <a:rPr lang="en-US" sz="2800" dirty="0" err="1"/>
              <a:t>și</a:t>
            </a:r>
            <a:r>
              <a:rPr lang="en-US" sz="2800" dirty="0"/>
              <a:t> un </a:t>
            </a:r>
            <a:r>
              <a:rPr lang="en-US" sz="2800" dirty="0" err="1"/>
              <a:t>termistor</a:t>
            </a:r>
            <a:r>
              <a:rPr lang="en-US" sz="2800" dirty="0"/>
              <a:t> </a:t>
            </a:r>
            <a:r>
              <a:rPr lang="en-US" sz="2800" dirty="0" err="1"/>
              <a:t>pentru</a:t>
            </a:r>
            <a:r>
              <a:rPr lang="en-US" sz="2800" dirty="0"/>
              <a:t> a </a:t>
            </a:r>
            <a:r>
              <a:rPr lang="en-US" sz="2800" dirty="0" err="1"/>
              <a:t>măsura</a:t>
            </a:r>
            <a:r>
              <a:rPr lang="en-US" sz="2800" dirty="0"/>
              <a:t> </a:t>
            </a:r>
            <a:r>
              <a:rPr lang="en-US" sz="2800" dirty="0" err="1"/>
              <a:t>aerul</a:t>
            </a:r>
            <a:r>
              <a:rPr lang="en-US" sz="2800" dirty="0"/>
              <a:t> din </a:t>
            </a:r>
            <a:r>
              <a:rPr lang="en-US" sz="2800" dirty="0" err="1"/>
              <a:t>jur</a:t>
            </a:r>
            <a:r>
              <a:rPr lang="en-US" sz="2800" dirty="0"/>
              <a:t> </a:t>
            </a:r>
            <a:r>
              <a:rPr lang="en-US" sz="2800" dirty="0" err="1"/>
              <a:t>și</a:t>
            </a:r>
            <a:r>
              <a:rPr lang="en-US" sz="2800" dirty="0"/>
              <a:t> </a:t>
            </a:r>
            <a:r>
              <a:rPr lang="en-US" sz="2800" dirty="0" err="1"/>
              <a:t>oferă</a:t>
            </a:r>
            <a:r>
              <a:rPr lang="en-US" sz="2800" dirty="0"/>
              <a:t> date </a:t>
            </a:r>
            <a:r>
              <a:rPr lang="en-US" sz="2800" dirty="0" err="1"/>
              <a:t>digitale</a:t>
            </a:r>
            <a:r>
              <a:rPr lang="en-US" sz="2800" dirty="0"/>
              <a:t> pe o </a:t>
            </a:r>
            <a:r>
              <a:rPr lang="en-US" sz="2800" dirty="0" err="1"/>
              <a:t>linie</a:t>
            </a:r>
            <a:r>
              <a:rPr lang="en-US" sz="2800" dirty="0"/>
              <a:t> de date. </a:t>
            </a:r>
            <a:r>
              <a:rPr lang="en-US" sz="2800" dirty="0" err="1"/>
              <a:t>Senzorul</a:t>
            </a:r>
            <a:r>
              <a:rPr lang="en-US" sz="2800" dirty="0"/>
              <a:t> </a:t>
            </a:r>
            <a:r>
              <a:rPr lang="en-US" sz="2800" dirty="0" err="1"/>
              <a:t>este</a:t>
            </a:r>
            <a:r>
              <a:rPr lang="en-US" sz="2800" dirty="0"/>
              <a:t> </a:t>
            </a:r>
            <a:r>
              <a:rPr lang="en-US" sz="2800" dirty="0" err="1"/>
              <a:t>capabil</a:t>
            </a:r>
            <a:r>
              <a:rPr lang="en-US" sz="2800" dirty="0"/>
              <a:t> </a:t>
            </a:r>
            <a:r>
              <a:rPr lang="en-US" sz="2800" dirty="0" err="1"/>
              <a:t>să</a:t>
            </a:r>
            <a:r>
              <a:rPr lang="en-US" sz="2800" dirty="0"/>
              <a:t> </a:t>
            </a:r>
            <a:r>
              <a:rPr lang="en-US" sz="2800" dirty="0" err="1"/>
              <a:t>măsoare</a:t>
            </a:r>
            <a:r>
              <a:rPr lang="en-US" sz="2800" dirty="0"/>
              <a:t> </a:t>
            </a:r>
            <a:r>
              <a:rPr lang="en-US" sz="2800" dirty="0" err="1"/>
              <a:t>temperaturi</a:t>
            </a:r>
            <a:r>
              <a:rPr lang="en-US" sz="2800" dirty="0"/>
              <a:t> </a:t>
            </a:r>
            <a:r>
              <a:rPr lang="en-US" sz="2800" dirty="0" err="1"/>
              <a:t>între</a:t>
            </a:r>
            <a:r>
              <a:rPr lang="en-US" sz="2800" dirty="0"/>
              <a:t> -40 </a:t>
            </a:r>
            <a:r>
              <a:rPr lang="en-US" sz="2800" dirty="0" err="1"/>
              <a:t>și</a:t>
            </a:r>
            <a:r>
              <a:rPr lang="en-US" sz="2800" dirty="0"/>
              <a:t> 80 de grade Celsius cu o </a:t>
            </a:r>
            <a:r>
              <a:rPr lang="en-US" sz="2800" dirty="0" err="1"/>
              <a:t>precizie</a:t>
            </a:r>
            <a:r>
              <a:rPr lang="en-US" sz="2800" dirty="0"/>
              <a:t> de ±0.5°C </a:t>
            </a:r>
            <a:r>
              <a:rPr lang="en-US" sz="2800" dirty="0" err="1"/>
              <a:t>și</a:t>
            </a:r>
            <a:r>
              <a:rPr lang="en-US" sz="2800" dirty="0"/>
              <a:t> </a:t>
            </a:r>
            <a:r>
              <a:rPr lang="en-US" sz="2800" dirty="0" err="1"/>
              <a:t>umiditatea</a:t>
            </a:r>
            <a:r>
              <a:rPr lang="en-US" sz="2800" dirty="0"/>
              <a:t> </a:t>
            </a:r>
            <a:r>
              <a:rPr lang="en-US" sz="2800" dirty="0" err="1"/>
              <a:t>între</a:t>
            </a:r>
            <a:r>
              <a:rPr lang="en-US" sz="2800" dirty="0"/>
              <a:t> 0-100% RH cu o </a:t>
            </a:r>
            <a:r>
              <a:rPr lang="en-US" sz="2800" dirty="0" err="1"/>
              <a:t>precizie</a:t>
            </a:r>
            <a:r>
              <a:rPr lang="en-US" sz="2800" dirty="0"/>
              <a:t> de ±2-5% RH. DHT22 are un </a:t>
            </a:r>
            <a:r>
              <a:rPr lang="en-US" sz="2800" dirty="0" err="1"/>
              <a:t>timp</a:t>
            </a:r>
            <a:r>
              <a:rPr lang="en-US" sz="2800" dirty="0"/>
              <a:t> de </a:t>
            </a:r>
            <a:r>
              <a:rPr lang="en-US" sz="2800" dirty="0" err="1"/>
              <a:t>răspuns</a:t>
            </a:r>
            <a:r>
              <a:rPr lang="en-US" sz="2800" dirty="0"/>
              <a:t> rapid </a:t>
            </a:r>
            <a:r>
              <a:rPr lang="en-US" sz="2800" dirty="0" err="1"/>
              <a:t>și</a:t>
            </a:r>
            <a:r>
              <a:rPr lang="en-US" sz="2800" dirty="0"/>
              <a:t> o </a:t>
            </a:r>
            <a:r>
              <a:rPr lang="en-US" sz="2800" dirty="0" err="1"/>
              <a:t>rezistență</a:t>
            </a:r>
            <a:r>
              <a:rPr lang="en-US" sz="2800" dirty="0"/>
              <a:t> </a:t>
            </a:r>
            <a:r>
              <a:rPr lang="en-US" sz="2800" dirty="0" err="1"/>
              <a:t>bună</a:t>
            </a:r>
            <a:r>
              <a:rPr lang="en-US" sz="2800" dirty="0"/>
              <a:t> la </a:t>
            </a:r>
            <a:r>
              <a:rPr lang="en-US" sz="2800" dirty="0" err="1"/>
              <a:t>interferențe</a:t>
            </a:r>
            <a:r>
              <a:rPr lang="en-US" sz="2800" dirty="0"/>
              <a:t>, </a:t>
            </a:r>
            <a:r>
              <a:rPr lang="en-US" sz="2800" dirty="0" err="1"/>
              <a:t>fiind</a:t>
            </a:r>
            <a:r>
              <a:rPr lang="en-US" sz="2800" dirty="0"/>
              <a:t> </a:t>
            </a:r>
            <a:r>
              <a:rPr lang="en-US" sz="2800" dirty="0" err="1"/>
              <a:t>potrivit</a:t>
            </a:r>
            <a:r>
              <a:rPr lang="en-US" sz="2800" dirty="0"/>
              <a:t> </a:t>
            </a:r>
            <a:r>
              <a:rPr lang="en-US" sz="2800" dirty="0" err="1"/>
              <a:t>pentru</a:t>
            </a:r>
            <a:r>
              <a:rPr lang="en-US" sz="2800" dirty="0"/>
              <a:t> diverse </a:t>
            </a:r>
            <a:r>
              <a:rPr lang="en-US" sz="2800" dirty="0" err="1"/>
              <a:t>aplicații</a:t>
            </a:r>
            <a:r>
              <a:rPr lang="en-US" sz="2800" dirty="0"/>
              <a:t> de </a:t>
            </a:r>
            <a:r>
              <a:rPr lang="en-US" sz="2800" dirty="0" err="1"/>
              <a:t>mediu</a:t>
            </a:r>
            <a:r>
              <a:rPr lang="en-US" sz="2800" dirty="0"/>
              <a:t> </a:t>
            </a:r>
            <a:r>
              <a:rPr lang="en-US" sz="2800" dirty="0" err="1"/>
              <a:t>și</a:t>
            </a:r>
            <a:r>
              <a:rPr lang="en-US" sz="2800" dirty="0"/>
              <a:t> control climatic</a:t>
            </a:r>
          </a:p>
          <a:p>
            <a:pPr marL="0" marR="0" lvl="0" indent="0" algn="l" defTabSz="914400" rtl="0" eaLnBrk="1" fontAlgn="auto" latinLnBrk="0" hangingPunct="1">
              <a:lnSpc>
                <a:spcPct val="107000"/>
              </a:lnSpc>
              <a:spcBef>
                <a:spcPts val="0"/>
              </a:spcBef>
              <a:spcAft>
                <a:spcPts val="800"/>
              </a:spcAft>
              <a:buClrTx/>
              <a:buSzPts val="1000"/>
              <a:buFont typeface="Symbol" panose="05050102010706020507" pitchFamily="18" charset="2"/>
              <a:buNone/>
              <a:tabLst>
                <a:tab pos="457200" algn="l"/>
              </a:tabLst>
              <a:defRPr/>
            </a:pPr>
            <a:endParaRPr lang="ro-RO" sz="18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Tx/>
              <a:buSzPts val="1000"/>
              <a:buFont typeface="Symbol" panose="05050102010706020507" pitchFamily="18" charset="2"/>
              <a:buChar char=""/>
              <a:tabLst>
                <a:tab pos="457200" algn="l"/>
              </a:tabLst>
              <a:defRPr/>
            </a:pPr>
            <a:r>
              <a:rPr lang="ro-RO" sz="1800" b="1" dirty="0">
                <a:effectLst/>
                <a:latin typeface="Aptos" panose="020B0004020202020204" pitchFamily="34" charset="0"/>
                <a:ea typeface="Aptos" panose="020B0004020202020204" pitchFamily="34" charset="0"/>
                <a:cs typeface="Times New Roman" panose="02020603050405020304" pitchFamily="18" charset="0"/>
              </a:rPr>
              <a:t>Anemometru</a:t>
            </a:r>
            <a:r>
              <a:rPr lang="ro-RO" sz="1800" dirty="0">
                <a:effectLst/>
                <a:latin typeface="Times New Roman" panose="02020603050405020304" pitchFamily="18" charset="0"/>
                <a:ea typeface="Aptos" panose="020B0004020202020204" pitchFamily="34" charset="0"/>
                <a:cs typeface="Times New Roman" panose="02020603050405020304" pitchFamily="18" charset="0"/>
              </a:rPr>
              <a:t>: utilizat pentru măsurarea vitezei vântului prin transformarea energiei mecanice în energie electrică, oferind date despre rotații pe minut.</a:t>
            </a:r>
          </a:p>
          <a:p>
            <a:pPr marL="342900" marR="0" lvl="0" indent="-342900" algn="l" defTabSz="914400" rtl="0" eaLnBrk="1" fontAlgn="auto" latinLnBrk="0" hangingPunct="1">
              <a:lnSpc>
                <a:spcPct val="107000"/>
              </a:lnSpc>
              <a:spcBef>
                <a:spcPts val="0"/>
              </a:spcBef>
              <a:spcAft>
                <a:spcPts val="800"/>
              </a:spcAft>
              <a:buClrTx/>
              <a:buSzPts val="1000"/>
              <a:buFont typeface="Symbol" panose="05050102010706020507" pitchFamily="18" charset="2"/>
              <a:buChar char=""/>
              <a:tabLst>
                <a:tab pos="457200" algn="l"/>
              </a:tabLst>
              <a:defRPr/>
            </a:pPr>
            <a:r>
              <a:rPr lang="en-US" sz="1800" dirty="0" err="1">
                <a:effectLst/>
                <a:latin typeface="Times New Roman" panose="02020603050405020304" pitchFamily="18" charset="0"/>
                <a:ea typeface="Aptos" panose="020B0004020202020204" pitchFamily="34" charset="0"/>
              </a:rPr>
              <a:t>Senzorul</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folosit</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pentru</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măsurarea</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intensității</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luminoase</a:t>
            </a:r>
            <a:r>
              <a:rPr lang="en-US" sz="1800" dirty="0">
                <a:effectLst/>
                <a:latin typeface="Times New Roman" panose="02020603050405020304" pitchFamily="18" charset="0"/>
                <a:ea typeface="Aptos" panose="020B0004020202020204" pitchFamily="34" charset="0"/>
              </a:rPr>
              <a:t> se </a:t>
            </a:r>
            <a:r>
              <a:rPr lang="en-US" sz="1800" dirty="0" err="1">
                <a:effectLst/>
                <a:latin typeface="Times New Roman" panose="02020603050405020304" pitchFamily="18" charset="0"/>
                <a:ea typeface="Aptos" panose="020B0004020202020204" pitchFamily="34" charset="0"/>
              </a:rPr>
              <a:t>bazează</a:t>
            </a:r>
            <a:r>
              <a:rPr lang="en-US" sz="1800" dirty="0">
                <a:effectLst/>
                <a:latin typeface="Times New Roman" panose="02020603050405020304" pitchFamily="18" charset="0"/>
                <a:ea typeface="Aptos" panose="020B0004020202020204" pitchFamily="34" charset="0"/>
              </a:rPr>
              <a:t> pe un </a:t>
            </a:r>
            <a:r>
              <a:rPr lang="en-US" sz="1800" dirty="0" err="1">
                <a:effectLst/>
                <a:latin typeface="Times New Roman" panose="02020603050405020304" pitchFamily="18" charset="0"/>
                <a:ea typeface="Aptos" panose="020B0004020202020204" pitchFamily="34" charset="0"/>
              </a:rPr>
              <a:t>fotorezistor</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și</a:t>
            </a:r>
            <a:r>
              <a:rPr lang="en-US" sz="1800" dirty="0">
                <a:effectLst/>
                <a:latin typeface="Times New Roman" panose="02020603050405020304" pitchFamily="18" charset="0"/>
                <a:ea typeface="Aptos" panose="020B0004020202020204" pitchFamily="34" charset="0"/>
              </a:rPr>
              <a:t> pe </a:t>
            </a:r>
            <a:r>
              <a:rPr lang="en-US" sz="1800" dirty="0" err="1">
                <a:effectLst/>
                <a:latin typeface="Times New Roman" panose="02020603050405020304" pitchFamily="18" charset="0"/>
                <a:ea typeface="Aptos" panose="020B0004020202020204" pitchFamily="34" charset="0"/>
              </a:rPr>
              <a:t>efectul</a:t>
            </a:r>
            <a:r>
              <a:rPr lang="en-US" sz="1800" dirty="0">
                <a:effectLst/>
                <a:latin typeface="Times New Roman" panose="02020603050405020304" pitchFamily="18" charset="0"/>
                <a:ea typeface="Aptos" panose="020B0004020202020204" pitchFamily="34" charset="0"/>
              </a:rPr>
              <a:t> pe care </a:t>
            </a:r>
            <a:r>
              <a:rPr lang="en-US" sz="1800" dirty="0" err="1">
                <a:effectLst/>
                <a:latin typeface="Times New Roman" panose="02020603050405020304" pitchFamily="18" charset="0"/>
                <a:ea typeface="Aptos" panose="020B0004020202020204" pitchFamily="34" charset="0"/>
              </a:rPr>
              <a:t>îl</a:t>
            </a:r>
            <a:r>
              <a:rPr lang="en-US" sz="1800" dirty="0">
                <a:effectLst/>
                <a:latin typeface="Times New Roman" panose="02020603050405020304" pitchFamily="18" charset="0"/>
                <a:ea typeface="Aptos" panose="020B0004020202020204" pitchFamily="34" charset="0"/>
              </a:rPr>
              <a:t> are </a:t>
            </a:r>
            <a:r>
              <a:rPr lang="en-US" sz="1800" dirty="0" err="1">
                <a:effectLst/>
                <a:latin typeface="Times New Roman" panose="02020603050405020304" pitchFamily="18" charset="0"/>
                <a:ea typeface="Aptos" panose="020B0004020202020204" pitchFamily="34" charset="0"/>
              </a:rPr>
              <a:t>acesta</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în</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funcție</a:t>
            </a:r>
            <a:r>
              <a:rPr lang="en-US" sz="1800" dirty="0">
                <a:effectLst/>
                <a:latin typeface="Times New Roman" panose="02020603050405020304" pitchFamily="18" charset="0"/>
                <a:ea typeface="Aptos" panose="020B0004020202020204" pitchFamily="34" charset="0"/>
              </a:rPr>
              <a:t> de </a:t>
            </a:r>
            <a:r>
              <a:rPr lang="en-US" sz="1800" dirty="0" err="1">
                <a:effectLst/>
                <a:latin typeface="Times New Roman" panose="02020603050405020304" pitchFamily="18" charset="0"/>
                <a:ea typeface="Aptos" panose="020B0004020202020204" pitchFamily="34" charset="0"/>
              </a:rPr>
              <a:t>intensitatea</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luminoasă</a:t>
            </a:r>
            <a:r>
              <a:rPr lang="en-US" sz="1800" dirty="0">
                <a:effectLst/>
                <a:latin typeface="Times New Roman" panose="02020603050405020304" pitchFamily="18" charset="0"/>
                <a:ea typeface="Aptos" panose="020B0004020202020204" pitchFamily="34" charset="0"/>
              </a:rPr>
              <a:t> la care </a:t>
            </a:r>
            <a:r>
              <a:rPr lang="en-US" sz="1800" dirty="0" err="1">
                <a:effectLst/>
                <a:latin typeface="Times New Roman" panose="02020603050405020304" pitchFamily="18" charset="0"/>
                <a:ea typeface="Aptos" panose="020B0004020202020204" pitchFamily="34" charset="0"/>
              </a:rPr>
              <a:t>este</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expus</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Acesta</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oferă</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flexibilitate</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în</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utilizare</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și</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permite</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măsurarea</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intensității</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luminoase</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în</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multe</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situații</a:t>
            </a:r>
            <a:r>
              <a:rPr lang="en-US" sz="1800" dirty="0">
                <a:effectLst/>
                <a:latin typeface="Times New Roman" panose="02020603050405020304" pitchFamily="18" charset="0"/>
                <a:ea typeface="Aptos" panose="020B0004020202020204" pitchFamily="34" charset="0"/>
              </a:rPr>
              <a:t>.</a:t>
            </a:r>
            <a:endParaRPr lang="ro-RO" sz="18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Tx/>
              <a:buSzPts val="1000"/>
              <a:buFont typeface="Symbol" panose="05050102010706020507" pitchFamily="18" charset="2"/>
              <a:buChar char=""/>
              <a:tabLst>
                <a:tab pos="457200" algn="l"/>
              </a:tabLst>
              <a:defRPr/>
            </a:pPr>
            <a:endParaRPr lang="ro-RO" sz="18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Tx/>
              <a:buSzPts val="1000"/>
              <a:buFont typeface="Symbol" panose="05050102010706020507" pitchFamily="18" charset="2"/>
              <a:buChar char=""/>
              <a:tabLst>
                <a:tab pos="457200" algn="l"/>
              </a:tabLst>
              <a:defRPr/>
            </a:pPr>
            <a:r>
              <a:rPr lang="ro-RO" sz="1800" b="1" dirty="0">
                <a:effectLst/>
                <a:latin typeface="Aptos" panose="020B0004020202020204" pitchFamily="34" charset="0"/>
                <a:ea typeface="Aptos" panose="020B0004020202020204" pitchFamily="34" charset="0"/>
                <a:cs typeface="Times New Roman" panose="02020603050405020304" pitchFamily="18" charset="0"/>
              </a:rPr>
              <a:t>Senzor de intensitate luminoasă</a:t>
            </a:r>
            <a:r>
              <a:rPr lang="ro-RO" sz="1800" dirty="0">
                <a:effectLst/>
                <a:latin typeface="Times New Roman" panose="02020603050405020304" pitchFamily="18" charset="0"/>
                <a:ea typeface="Aptos" panose="020B0004020202020204" pitchFamily="34" charset="0"/>
                <a:cs typeface="Times New Roman" panose="02020603050405020304" pitchFamily="18" charset="0"/>
              </a:rPr>
              <a:t>: bazat pe un fotorezistor, care își schimbă rezistența în funcție de intensitatea luminii.</a:t>
            </a:r>
          </a:p>
          <a:p>
            <a:pPr marL="342900" marR="0" lvl="0" indent="-342900" algn="l" defTabSz="914400" rtl="0" eaLnBrk="1" fontAlgn="auto" latinLnBrk="0" hangingPunct="1">
              <a:lnSpc>
                <a:spcPct val="107000"/>
              </a:lnSpc>
              <a:spcBef>
                <a:spcPts val="0"/>
              </a:spcBef>
              <a:spcAft>
                <a:spcPts val="800"/>
              </a:spcAft>
              <a:buClrTx/>
              <a:buSzPts val="1000"/>
              <a:buFont typeface="Symbol" panose="05050102010706020507" pitchFamily="18" charset="2"/>
              <a:buChar char=""/>
              <a:tabLst>
                <a:tab pos="457200" algn="l"/>
              </a:tabLst>
              <a:defRPr/>
            </a:pPr>
            <a:r>
              <a:rPr lang="en-US" sz="1800" dirty="0" err="1">
                <a:effectLst/>
                <a:latin typeface="Times New Roman" panose="02020603050405020304" pitchFamily="18" charset="0"/>
                <a:ea typeface="Aptos" panose="020B0004020202020204" pitchFamily="34" charset="0"/>
              </a:rPr>
              <a:t>În</a:t>
            </a:r>
            <a:r>
              <a:rPr lang="en-US" sz="1800" dirty="0">
                <a:effectLst/>
                <a:latin typeface="Times New Roman" panose="02020603050405020304" pitchFamily="18" charset="0"/>
                <a:ea typeface="Aptos" panose="020B0004020202020204" pitchFamily="34" charset="0"/>
              </a:rPr>
              <a:t> general, un motor DC </a:t>
            </a:r>
            <a:r>
              <a:rPr lang="en-US" sz="1800" dirty="0" err="1">
                <a:effectLst/>
                <a:latin typeface="Times New Roman" panose="02020603050405020304" pitchFamily="18" charset="0"/>
                <a:ea typeface="Aptos" panose="020B0004020202020204" pitchFamily="34" charset="0"/>
              </a:rPr>
              <a:t>este</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folosit</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pentru</a:t>
            </a:r>
            <a:r>
              <a:rPr lang="en-US" sz="1800" dirty="0">
                <a:effectLst/>
                <a:latin typeface="Times New Roman" panose="02020603050405020304" pitchFamily="18" charset="0"/>
                <a:ea typeface="Aptos" panose="020B0004020202020204" pitchFamily="34" charset="0"/>
              </a:rPr>
              <a:t> a </a:t>
            </a:r>
            <a:r>
              <a:rPr lang="en-US" sz="1800" dirty="0" err="1">
                <a:effectLst/>
                <a:latin typeface="Times New Roman" panose="02020603050405020304" pitchFamily="18" charset="0"/>
                <a:ea typeface="Aptos" panose="020B0004020202020204" pitchFamily="34" charset="0"/>
              </a:rPr>
              <a:t>transforma</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energia</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electrică</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în</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energie</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mecanică</a:t>
            </a:r>
            <a:r>
              <a:rPr lang="en-US" sz="1800" dirty="0">
                <a:effectLst/>
                <a:latin typeface="Times New Roman" panose="02020603050405020304" pitchFamily="18" charset="0"/>
                <a:ea typeface="Aptos" panose="020B0004020202020204" pitchFamily="34" charset="0"/>
              </a:rPr>
              <a:t>, cu </a:t>
            </a:r>
            <a:r>
              <a:rPr lang="en-US" sz="1800" dirty="0" err="1">
                <a:effectLst/>
                <a:latin typeface="Times New Roman" panose="02020603050405020304" pitchFamily="18" charset="0"/>
                <a:ea typeface="Aptos" panose="020B0004020202020204" pitchFamily="34" charset="0"/>
              </a:rPr>
              <a:t>scopul</a:t>
            </a:r>
            <a:r>
              <a:rPr lang="en-US" sz="1800" dirty="0">
                <a:effectLst/>
                <a:latin typeface="Times New Roman" panose="02020603050405020304" pitchFamily="18" charset="0"/>
                <a:ea typeface="Aptos" panose="020B0004020202020204" pitchFamily="34" charset="0"/>
              </a:rPr>
              <a:t> de a roti </a:t>
            </a:r>
            <a:r>
              <a:rPr lang="en-US" sz="1800" dirty="0" err="1">
                <a:effectLst/>
                <a:latin typeface="Times New Roman" panose="02020603050405020304" pitchFamily="18" charset="0"/>
                <a:ea typeface="Aptos" panose="020B0004020202020204" pitchFamily="34" charset="0"/>
              </a:rPr>
              <a:t>ansamblul</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atașat</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motorului</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În</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contextul</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acestei</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lucrări</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motorul</a:t>
            </a:r>
            <a:r>
              <a:rPr lang="en-US" sz="1800" dirty="0">
                <a:effectLst/>
                <a:latin typeface="Times New Roman" panose="02020603050405020304" pitchFamily="18" charset="0"/>
                <a:ea typeface="Aptos" panose="020B0004020202020204" pitchFamily="34" charset="0"/>
              </a:rPr>
              <a:t> DC </a:t>
            </a:r>
            <a:r>
              <a:rPr lang="en-US" sz="1800" dirty="0" err="1">
                <a:effectLst/>
                <a:latin typeface="Times New Roman" panose="02020603050405020304" pitchFamily="18" charset="0"/>
                <a:ea typeface="Aptos" panose="020B0004020202020204" pitchFamily="34" charset="0"/>
              </a:rPr>
              <a:t>este</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folosit</a:t>
            </a:r>
            <a:r>
              <a:rPr lang="en-US" sz="1800" dirty="0">
                <a:effectLst/>
                <a:latin typeface="Times New Roman" panose="02020603050405020304" pitchFamily="18" charset="0"/>
                <a:ea typeface="Aptos" panose="020B0004020202020204" pitchFamily="34" charset="0"/>
              </a:rPr>
              <a:t> pe post de </a:t>
            </a:r>
            <a:r>
              <a:rPr lang="en-US" sz="1800" dirty="0" err="1">
                <a:effectLst/>
                <a:latin typeface="Times New Roman" panose="02020603050405020304" pitchFamily="18" charset="0"/>
                <a:ea typeface="Aptos" panose="020B0004020202020204" pitchFamily="34" charset="0"/>
              </a:rPr>
              <a:t>anemometru</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pentru</a:t>
            </a:r>
            <a:r>
              <a:rPr lang="en-US" sz="1800" dirty="0">
                <a:effectLst/>
                <a:latin typeface="Times New Roman" panose="02020603050405020304" pitchFamily="18" charset="0"/>
                <a:ea typeface="Aptos" panose="020B0004020202020204" pitchFamily="34" charset="0"/>
              </a:rPr>
              <a:t> a </a:t>
            </a:r>
            <a:r>
              <a:rPr lang="en-US" sz="1800" dirty="0" err="1">
                <a:effectLst/>
                <a:latin typeface="Times New Roman" panose="02020603050405020304" pitchFamily="18" charset="0"/>
                <a:ea typeface="Aptos" panose="020B0004020202020204" pitchFamily="34" charset="0"/>
              </a:rPr>
              <a:t>putea</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măsura</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viteza</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vântului</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Acesta</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va</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avea</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atașate</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niște</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cupe</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menite</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să</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capteze</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vântul</a:t>
            </a:r>
            <a:r>
              <a:rPr lang="en-US" sz="1800" dirty="0">
                <a:effectLst/>
                <a:latin typeface="Times New Roman" panose="02020603050405020304" pitchFamily="18" charset="0"/>
                <a:ea typeface="Aptos" panose="020B0004020202020204" pitchFamily="34" charset="0"/>
              </a:rPr>
              <a:t>, care </a:t>
            </a:r>
            <a:r>
              <a:rPr lang="en-US" sz="1800" dirty="0" err="1">
                <a:effectLst/>
                <a:latin typeface="Times New Roman" panose="02020603050405020304" pitchFamily="18" charset="0"/>
                <a:ea typeface="Aptos" panose="020B0004020202020204" pitchFamily="34" charset="0"/>
              </a:rPr>
              <a:t>va</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învârti</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motorul</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Acest</a:t>
            </a:r>
            <a:r>
              <a:rPr lang="en-US" sz="1800" dirty="0">
                <a:effectLst/>
                <a:latin typeface="Times New Roman" panose="02020603050405020304" pitchFamily="18" charset="0"/>
                <a:ea typeface="Aptos" panose="020B0004020202020204" pitchFamily="34" charset="0"/>
              </a:rPr>
              <a:t> concept </a:t>
            </a:r>
            <a:r>
              <a:rPr lang="en-US" sz="1800" dirty="0" err="1">
                <a:effectLst/>
                <a:latin typeface="Times New Roman" panose="02020603050405020304" pitchFamily="18" charset="0"/>
                <a:ea typeface="Aptos" panose="020B0004020202020204" pitchFamily="34" charset="0"/>
              </a:rPr>
              <a:t>este</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cunoscut</a:t>
            </a:r>
            <a:r>
              <a:rPr lang="en-US" sz="1800" dirty="0">
                <a:effectLst/>
                <a:latin typeface="Times New Roman" panose="02020603050405020304" pitchFamily="18" charset="0"/>
                <a:ea typeface="Aptos" panose="020B0004020202020204" pitchFamily="34" charset="0"/>
              </a:rPr>
              <a:t> sub </a:t>
            </a:r>
            <a:r>
              <a:rPr lang="en-US" sz="1800" dirty="0" err="1">
                <a:effectLst/>
                <a:latin typeface="Times New Roman" panose="02020603050405020304" pitchFamily="18" charset="0"/>
                <a:ea typeface="Aptos" panose="020B0004020202020204" pitchFamily="34" charset="0"/>
              </a:rPr>
              <a:t>numele</a:t>
            </a:r>
            <a:r>
              <a:rPr lang="en-US" sz="1800" dirty="0">
                <a:effectLst/>
                <a:latin typeface="Times New Roman" panose="02020603050405020304" pitchFamily="18" charset="0"/>
                <a:ea typeface="Aptos" panose="020B0004020202020204" pitchFamily="34" charset="0"/>
              </a:rPr>
              <a:t> de </a:t>
            </a:r>
            <a:r>
              <a:rPr lang="en-US" sz="1800" dirty="0" err="1">
                <a:effectLst/>
                <a:latin typeface="Times New Roman" panose="02020603050405020304" pitchFamily="18" charset="0"/>
                <a:ea typeface="Aptos" panose="020B0004020202020204" pitchFamily="34" charset="0"/>
              </a:rPr>
              <a:t>tachometru</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mai</a:t>
            </a:r>
            <a:r>
              <a:rPr lang="en-US" sz="1800" dirty="0">
                <a:effectLst/>
                <a:latin typeface="Times New Roman" panose="02020603050405020304" pitchFamily="18" charset="0"/>
                <a:ea typeface="Aptos" panose="020B0004020202020204" pitchFamily="34" charset="0"/>
              </a:rPr>
              <a:t> exact un apart care produce o </a:t>
            </a:r>
            <a:r>
              <a:rPr lang="en-US" sz="1800" dirty="0" err="1">
                <a:effectLst/>
                <a:latin typeface="Times New Roman" panose="02020603050405020304" pitchFamily="18" charset="0"/>
                <a:ea typeface="Aptos" panose="020B0004020202020204" pitchFamily="34" charset="0"/>
              </a:rPr>
              <a:t>tensiune</a:t>
            </a:r>
            <a:r>
              <a:rPr lang="en-US" sz="1800" dirty="0">
                <a:effectLst/>
                <a:latin typeface="Times New Roman" panose="02020603050405020304" pitchFamily="18" charset="0"/>
                <a:ea typeface="Aptos" panose="020B0004020202020204" pitchFamily="34" charset="0"/>
              </a:rPr>
              <a:t> pe </a:t>
            </a:r>
            <a:r>
              <a:rPr lang="en-US" sz="1800" dirty="0" err="1">
                <a:effectLst/>
                <a:latin typeface="Times New Roman" panose="02020603050405020304" pitchFamily="18" charset="0"/>
                <a:ea typeface="Aptos" panose="020B0004020202020204" pitchFamily="34" charset="0"/>
              </a:rPr>
              <a:t>bazată</a:t>
            </a:r>
            <a:r>
              <a:rPr lang="en-US" sz="1800" dirty="0">
                <a:effectLst/>
                <a:latin typeface="Times New Roman" panose="02020603050405020304" pitchFamily="18" charset="0"/>
                <a:ea typeface="Aptos" panose="020B0004020202020204" pitchFamily="34" charset="0"/>
              </a:rPr>
              <a:t> pe </a:t>
            </a:r>
            <a:r>
              <a:rPr lang="en-US" sz="1800" dirty="0" err="1">
                <a:effectLst/>
                <a:latin typeface="Times New Roman" panose="02020603050405020304" pitchFamily="18" charset="0"/>
                <a:ea typeface="Aptos" panose="020B0004020202020204" pitchFamily="34" charset="0"/>
              </a:rPr>
              <a:t>numărul</a:t>
            </a:r>
            <a:r>
              <a:rPr lang="en-US" sz="1800" dirty="0">
                <a:effectLst/>
                <a:latin typeface="Times New Roman" panose="02020603050405020304" pitchFamily="18" charset="0"/>
                <a:ea typeface="Aptos" panose="020B0004020202020204" pitchFamily="34" charset="0"/>
              </a:rPr>
              <a:t> de </a:t>
            </a:r>
            <a:r>
              <a:rPr lang="en-US" sz="1800" dirty="0" err="1">
                <a:effectLst/>
                <a:latin typeface="Times New Roman" panose="02020603050405020304" pitchFamily="18" charset="0"/>
                <a:ea typeface="Aptos" panose="020B0004020202020204" pitchFamily="34" charset="0"/>
              </a:rPr>
              <a:t>rotații</a:t>
            </a:r>
            <a:r>
              <a:rPr lang="en-US" sz="1800" dirty="0">
                <a:effectLst/>
                <a:latin typeface="Times New Roman" panose="02020603050405020304" pitchFamily="18" charset="0"/>
                <a:ea typeface="Aptos" panose="020B0004020202020204" pitchFamily="34" charset="0"/>
              </a:rPr>
              <a:t> al </a:t>
            </a:r>
            <a:r>
              <a:rPr lang="en-US" sz="1800" dirty="0" err="1">
                <a:effectLst/>
                <a:latin typeface="Times New Roman" panose="02020603050405020304" pitchFamily="18" charset="0"/>
                <a:ea typeface="Aptos" panose="020B0004020202020204" pitchFamily="34" charset="0"/>
              </a:rPr>
              <a:t>dispozitivului</a:t>
            </a:r>
            <a:r>
              <a:rPr lang="en-US" sz="1800" dirty="0">
                <a:effectLst/>
                <a:latin typeface="Times New Roman" panose="02020603050405020304" pitchFamily="18" charset="0"/>
                <a:ea typeface="Aptos" panose="020B0004020202020204" pitchFamily="34" charset="0"/>
              </a:rPr>
              <a:t>.</a:t>
            </a:r>
            <a:endParaRPr lang="ro-RO" sz="18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Tx/>
              <a:buSzPts val="1000"/>
              <a:buFont typeface="Symbol" panose="05050102010706020507" pitchFamily="18" charset="2"/>
              <a:buChar char=""/>
              <a:tabLst>
                <a:tab pos="457200" algn="l"/>
              </a:tabLst>
              <a:defRPr/>
            </a:pPr>
            <a:endParaRPr lang="ro-RO" sz="18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Tx/>
              <a:buSzPts val="1000"/>
              <a:buFont typeface="Symbol" panose="05050102010706020507" pitchFamily="18" charset="2"/>
              <a:buChar char=""/>
              <a:tabLst>
                <a:tab pos="457200" algn="l"/>
              </a:tabLst>
              <a:defRPr/>
            </a:pPr>
            <a:r>
              <a:rPr lang="ro-RO" sz="1800" b="1" dirty="0">
                <a:effectLst/>
                <a:latin typeface="Aptos" panose="020B0004020202020204" pitchFamily="34" charset="0"/>
                <a:ea typeface="Aptos" panose="020B0004020202020204" pitchFamily="34" charset="0"/>
                <a:cs typeface="Times New Roman" panose="02020603050405020304" pitchFamily="18" charset="0"/>
              </a:rPr>
              <a:t>Senzor pentru detecția ceții APDS-9930</a:t>
            </a:r>
            <a:r>
              <a:rPr lang="ro-RO" sz="1800" dirty="0">
                <a:effectLst/>
                <a:latin typeface="Times New Roman" panose="02020603050405020304" pitchFamily="18" charset="0"/>
                <a:ea typeface="Aptos" panose="020B0004020202020204" pitchFamily="34" charset="0"/>
                <a:cs typeface="Times New Roman" panose="02020603050405020304" pitchFamily="18" charset="0"/>
              </a:rPr>
              <a:t>: combină un senzor de lumină ambientală și un senzor de proximitate pentru a detecta ceața.</a:t>
            </a:r>
          </a:p>
          <a:p>
            <a:pPr marL="342900" marR="0" lvl="0" indent="-342900" algn="l" defTabSz="914400" rtl="0" eaLnBrk="1" fontAlgn="auto" latinLnBrk="0" hangingPunct="1">
              <a:lnSpc>
                <a:spcPct val="107000"/>
              </a:lnSpc>
              <a:spcBef>
                <a:spcPts val="0"/>
              </a:spcBef>
              <a:spcAft>
                <a:spcPts val="800"/>
              </a:spcAft>
              <a:buClrTx/>
              <a:buSzPts val="1000"/>
              <a:buFont typeface="Symbol" panose="05050102010706020507" pitchFamily="18" charset="2"/>
              <a:buChar char=""/>
              <a:tabLst>
                <a:tab pos="457200" algn="l"/>
              </a:tabLst>
              <a:defRPr/>
            </a:pPr>
            <a:r>
              <a:rPr lang="en-US" sz="1800" dirty="0">
                <a:effectLst/>
                <a:latin typeface="Times New Roman" panose="02020603050405020304" pitchFamily="18" charset="0"/>
                <a:ea typeface="Aptos" panose="020B0004020202020204" pitchFamily="34" charset="0"/>
              </a:rPr>
              <a:t>APDS-9930 </a:t>
            </a:r>
            <a:r>
              <a:rPr lang="en-US" sz="1800" dirty="0" err="1">
                <a:effectLst/>
                <a:latin typeface="Times New Roman" panose="02020603050405020304" pitchFamily="18" charset="0"/>
                <a:ea typeface="Aptos" panose="020B0004020202020204" pitchFamily="34" charset="0"/>
              </a:rPr>
              <a:t>este</a:t>
            </a:r>
            <a:r>
              <a:rPr lang="en-US" sz="1800" dirty="0">
                <a:effectLst/>
                <a:latin typeface="Times New Roman" panose="02020603050405020304" pitchFamily="18" charset="0"/>
                <a:ea typeface="Aptos" panose="020B0004020202020204" pitchFamily="34" charset="0"/>
              </a:rPr>
              <a:t> un </a:t>
            </a:r>
            <a:r>
              <a:rPr lang="en-US" sz="1800" dirty="0" err="1">
                <a:effectLst/>
                <a:latin typeface="Times New Roman" panose="02020603050405020304" pitchFamily="18" charset="0"/>
                <a:ea typeface="Aptos" panose="020B0004020202020204" pitchFamily="34" charset="0"/>
              </a:rPr>
              <a:t>senzor</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avansat</a:t>
            </a:r>
            <a:r>
              <a:rPr lang="en-US" sz="1800" dirty="0">
                <a:effectLst/>
                <a:latin typeface="Times New Roman" panose="02020603050405020304" pitchFamily="18" charset="0"/>
                <a:ea typeface="Aptos" panose="020B0004020202020204" pitchFamily="34" charset="0"/>
              </a:rPr>
              <a:t> care </a:t>
            </a:r>
            <a:r>
              <a:rPr lang="en-US" sz="1800" dirty="0" err="1">
                <a:effectLst/>
                <a:latin typeface="Times New Roman" panose="02020603050405020304" pitchFamily="18" charset="0"/>
                <a:ea typeface="Aptos" panose="020B0004020202020204" pitchFamily="34" charset="0"/>
              </a:rPr>
              <a:t>integrează</a:t>
            </a:r>
            <a:r>
              <a:rPr lang="en-US" sz="1800" dirty="0">
                <a:effectLst/>
                <a:latin typeface="Times New Roman" panose="02020603050405020304" pitchFamily="18" charset="0"/>
                <a:ea typeface="Aptos" panose="020B0004020202020204" pitchFamily="34" charset="0"/>
              </a:rPr>
              <a:t> un </a:t>
            </a:r>
            <a:r>
              <a:rPr lang="en-US" sz="1800" dirty="0" err="1">
                <a:effectLst/>
                <a:latin typeface="Times New Roman" panose="02020603050405020304" pitchFamily="18" charset="0"/>
                <a:ea typeface="Aptos" panose="020B0004020202020204" pitchFamily="34" charset="0"/>
              </a:rPr>
              <a:t>senzor</a:t>
            </a:r>
            <a:r>
              <a:rPr lang="en-US" sz="1800" dirty="0">
                <a:effectLst/>
                <a:latin typeface="Times New Roman" panose="02020603050405020304" pitchFamily="18" charset="0"/>
                <a:ea typeface="Aptos" panose="020B0004020202020204" pitchFamily="34" charset="0"/>
              </a:rPr>
              <a:t> de </a:t>
            </a:r>
            <a:r>
              <a:rPr lang="en-US" sz="1800" dirty="0" err="1">
                <a:effectLst/>
                <a:latin typeface="Times New Roman" panose="02020603050405020304" pitchFamily="18" charset="0"/>
                <a:ea typeface="Aptos" panose="020B0004020202020204" pitchFamily="34" charset="0"/>
              </a:rPr>
              <a:t>lumină</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ambientală</a:t>
            </a:r>
            <a:r>
              <a:rPr lang="en-US" sz="1800" dirty="0">
                <a:effectLst/>
                <a:latin typeface="Times New Roman" panose="02020603050405020304" pitchFamily="18" charset="0"/>
                <a:ea typeface="Aptos" panose="020B0004020202020204" pitchFamily="34" charset="0"/>
              </a:rPr>
              <a:t> (ALS) </a:t>
            </a:r>
            <a:r>
              <a:rPr lang="en-US" sz="1800" dirty="0" err="1">
                <a:effectLst/>
                <a:latin typeface="Times New Roman" panose="02020603050405020304" pitchFamily="18" charset="0"/>
                <a:ea typeface="Aptos" panose="020B0004020202020204" pitchFamily="34" charset="0"/>
              </a:rPr>
              <a:t>și</a:t>
            </a:r>
            <a:r>
              <a:rPr lang="en-US" sz="1800" dirty="0">
                <a:effectLst/>
                <a:latin typeface="Times New Roman" panose="02020603050405020304" pitchFamily="18" charset="0"/>
                <a:ea typeface="Aptos" panose="020B0004020202020204" pitchFamily="34" charset="0"/>
              </a:rPr>
              <a:t> un </a:t>
            </a:r>
            <a:r>
              <a:rPr lang="en-US" sz="1800" dirty="0" err="1">
                <a:effectLst/>
                <a:latin typeface="Times New Roman" panose="02020603050405020304" pitchFamily="18" charset="0"/>
                <a:ea typeface="Aptos" panose="020B0004020202020204" pitchFamily="34" charset="0"/>
              </a:rPr>
              <a:t>senzor</a:t>
            </a:r>
            <a:r>
              <a:rPr lang="en-US" sz="1800" dirty="0">
                <a:effectLst/>
                <a:latin typeface="Times New Roman" panose="02020603050405020304" pitchFamily="18" charset="0"/>
                <a:ea typeface="Aptos" panose="020B0004020202020204" pitchFamily="34" charset="0"/>
              </a:rPr>
              <a:t> de </a:t>
            </a:r>
            <a:r>
              <a:rPr lang="en-US" sz="1800" dirty="0" err="1">
                <a:effectLst/>
                <a:latin typeface="Times New Roman" panose="02020603050405020304" pitchFamily="18" charset="0"/>
                <a:ea typeface="Aptos" panose="020B0004020202020204" pitchFamily="34" charset="0"/>
              </a:rPr>
              <a:t>proximitate</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într</a:t>
            </a:r>
            <a:r>
              <a:rPr lang="en-US" sz="1800" dirty="0">
                <a:effectLst/>
                <a:latin typeface="Times New Roman" panose="02020603050405020304" pitchFamily="18" charset="0"/>
                <a:ea typeface="Aptos" panose="020B0004020202020204" pitchFamily="34" charset="0"/>
              </a:rPr>
              <a:t>-un </a:t>
            </a:r>
            <a:r>
              <a:rPr lang="en-US" sz="1800" dirty="0" err="1">
                <a:effectLst/>
                <a:latin typeface="Times New Roman" panose="02020603050405020304" pitchFamily="18" charset="0"/>
                <a:ea typeface="Aptos" panose="020B0004020202020204" pitchFamily="34" charset="0"/>
              </a:rPr>
              <a:t>singur</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dispozitiv</a:t>
            </a:r>
            <a:r>
              <a:rPr lang="en-US" sz="1800" dirty="0">
                <a:effectLst/>
                <a:latin typeface="Times New Roman" panose="02020603050405020304" pitchFamily="18" charset="0"/>
                <a:ea typeface="Aptos" panose="020B0004020202020204" pitchFamily="34" charset="0"/>
              </a:rPr>
              <a:t> compact. </a:t>
            </a:r>
            <a:r>
              <a:rPr lang="en-US" sz="1800" dirty="0" err="1">
                <a:effectLst/>
                <a:latin typeface="Times New Roman" panose="02020603050405020304" pitchFamily="18" charset="0"/>
                <a:ea typeface="Aptos" panose="020B0004020202020204" pitchFamily="34" charset="0"/>
              </a:rPr>
              <a:t>Acest</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senzor</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este</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utilizat</a:t>
            </a:r>
            <a:r>
              <a:rPr lang="en-US" sz="1800" dirty="0">
                <a:effectLst/>
                <a:latin typeface="Times New Roman" panose="02020603050405020304" pitchFamily="18" charset="0"/>
                <a:ea typeface="Aptos" panose="020B0004020202020204" pitchFamily="34" charset="0"/>
              </a:rPr>
              <a:t> pe </a:t>
            </a:r>
            <a:r>
              <a:rPr lang="en-US" sz="1800" dirty="0" err="1">
                <a:effectLst/>
                <a:latin typeface="Times New Roman" panose="02020603050405020304" pitchFamily="18" charset="0"/>
                <a:ea typeface="Aptos" panose="020B0004020202020204" pitchFamily="34" charset="0"/>
              </a:rPr>
              <a:t>scară</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largă</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în</a:t>
            </a:r>
            <a:r>
              <a:rPr lang="en-US" sz="1800" dirty="0">
                <a:effectLst/>
                <a:latin typeface="Times New Roman" panose="02020603050405020304" pitchFamily="18" charset="0"/>
                <a:ea typeface="Aptos" panose="020B0004020202020204" pitchFamily="34" charset="0"/>
              </a:rPr>
              <a:t> smartphone-</a:t>
            </a:r>
            <a:r>
              <a:rPr lang="en-US" sz="1800" dirty="0" err="1">
                <a:effectLst/>
                <a:latin typeface="Times New Roman" panose="02020603050405020304" pitchFamily="18" charset="0"/>
                <a:ea typeface="Aptos" panose="020B0004020202020204" pitchFamily="34" charset="0"/>
              </a:rPr>
              <a:t>uri</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tablete</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și</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alte</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electronice</a:t>
            </a:r>
            <a:r>
              <a:rPr lang="en-US" sz="1800" dirty="0">
                <a:effectLst/>
                <a:latin typeface="Times New Roman" panose="02020603050405020304" pitchFamily="18" charset="0"/>
                <a:ea typeface="Aptos" panose="020B0004020202020204" pitchFamily="34" charset="0"/>
              </a:rPr>
              <a:t> de </a:t>
            </a:r>
            <a:r>
              <a:rPr lang="en-US" sz="1800" dirty="0" err="1">
                <a:effectLst/>
                <a:latin typeface="Times New Roman" panose="02020603050405020304" pitchFamily="18" charset="0"/>
                <a:ea typeface="Aptos" panose="020B0004020202020204" pitchFamily="34" charset="0"/>
              </a:rPr>
              <a:t>consum</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pentru</a:t>
            </a:r>
            <a:r>
              <a:rPr lang="en-US" sz="1800" dirty="0">
                <a:effectLst/>
                <a:latin typeface="Times New Roman" panose="02020603050405020304" pitchFamily="18" charset="0"/>
                <a:ea typeface="Aptos" panose="020B0004020202020204" pitchFamily="34" charset="0"/>
              </a:rPr>
              <a:t> a </a:t>
            </a:r>
            <a:r>
              <a:rPr lang="en-US" sz="1800" dirty="0" err="1">
                <a:effectLst/>
                <a:latin typeface="Times New Roman" panose="02020603050405020304" pitchFamily="18" charset="0"/>
                <a:ea typeface="Aptos" panose="020B0004020202020204" pitchFamily="34" charset="0"/>
              </a:rPr>
              <a:t>îmbunătăți</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interacțiunile</a:t>
            </a:r>
            <a:r>
              <a:rPr lang="en-US" sz="1800" dirty="0">
                <a:effectLst/>
                <a:latin typeface="Times New Roman" panose="02020603050405020304" pitchFamily="18" charset="0"/>
                <a:ea typeface="Aptos" panose="020B0004020202020204" pitchFamily="34" charset="0"/>
              </a:rPr>
              <a:t> cu </a:t>
            </a:r>
            <a:r>
              <a:rPr lang="en-US" sz="1800" dirty="0" err="1">
                <a:effectLst/>
                <a:latin typeface="Times New Roman" panose="02020603050405020304" pitchFamily="18" charset="0"/>
                <a:ea typeface="Aptos" panose="020B0004020202020204" pitchFamily="34" charset="0"/>
              </a:rPr>
              <a:t>utilizatorul</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și</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gestionarea</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consumului</a:t>
            </a:r>
            <a:r>
              <a:rPr lang="en-US" sz="1800" dirty="0">
                <a:effectLst/>
                <a:latin typeface="Times New Roman" panose="02020603050405020304" pitchFamily="18" charset="0"/>
                <a:ea typeface="Aptos" panose="020B0004020202020204" pitchFamily="34" charset="0"/>
              </a:rPr>
              <a:t> de </a:t>
            </a:r>
            <a:r>
              <a:rPr lang="en-US" sz="1800" dirty="0" err="1">
                <a:effectLst/>
                <a:latin typeface="Times New Roman" panose="02020603050405020304" pitchFamily="18" charset="0"/>
                <a:ea typeface="Aptos" panose="020B0004020202020204" pitchFamily="34" charset="0"/>
              </a:rPr>
              <a:t>energie</a:t>
            </a:r>
            <a:r>
              <a:rPr lang="en-US" sz="1800" dirty="0">
                <a:effectLst/>
                <a:latin typeface="Times New Roman" panose="02020603050405020304" pitchFamily="18" charset="0"/>
                <a:ea typeface="Aptos" panose="020B0004020202020204" pitchFamily="34" charset="0"/>
              </a:rPr>
              <a:t>. </a:t>
            </a:r>
            <a:endParaRPr lang="ro-RO" sz="18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Tx/>
              <a:buSzPts val="1000"/>
              <a:buFont typeface="Symbol" panose="05050102010706020507" pitchFamily="18" charset="2"/>
              <a:buChar char=""/>
              <a:tabLst>
                <a:tab pos="457200" algn="l"/>
              </a:tabLst>
              <a:defRPr/>
            </a:pPr>
            <a:endParaRPr lang="ro-RO" sz="1800" b="1"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ro-RO" sz="1800" b="1" dirty="0">
                <a:effectLst/>
                <a:latin typeface="Aptos" panose="020B0004020202020204" pitchFamily="34" charset="0"/>
                <a:ea typeface="Aptos" panose="020B0004020202020204" pitchFamily="34" charset="0"/>
                <a:cs typeface="Times New Roman" panose="02020603050405020304" pitchFamily="18" charset="0"/>
              </a:rPr>
              <a:t>Senzor de presiune atmosferică BMP180</a:t>
            </a:r>
            <a:r>
              <a:rPr lang="ro-RO" sz="1800" dirty="0">
                <a:effectLst/>
                <a:latin typeface="Times New Roman" panose="02020603050405020304" pitchFamily="18" charset="0"/>
                <a:ea typeface="Aptos" panose="020B0004020202020204" pitchFamily="34" charset="0"/>
                <a:cs typeface="Times New Roman" panose="02020603050405020304" pitchFamily="18" charset="0"/>
              </a:rPr>
              <a:t>: folosit pentru măsurarea presiunii și temperaturii, conectat la microcontroller prin interfața I2C.</a:t>
            </a:r>
          </a:p>
          <a:p>
            <a:pPr marL="342900" lvl="0" indent="-342900">
              <a:lnSpc>
                <a:spcPct val="107000"/>
              </a:lnSpc>
              <a:spcAft>
                <a:spcPts val="800"/>
              </a:spcAft>
              <a:buSzPts val="1000"/>
              <a:buFont typeface="Symbol" panose="05050102010706020507" pitchFamily="18" charset="2"/>
              <a:buChar char=""/>
              <a:tabLst>
                <a:tab pos="457200" algn="l"/>
              </a:tabLst>
            </a:pPr>
            <a:r>
              <a:rPr lang="en-GB" sz="1800" dirty="0">
                <a:effectLst/>
                <a:latin typeface="Times New Roman" panose="02020603050405020304" pitchFamily="18" charset="0"/>
                <a:ea typeface="Aptos" panose="020B0004020202020204" pitchFamily="34" charset="0"/>
              </a:rPr>
              <a:t>BMP180 </a:t>
            </a:r>
            <a:r>
              <a:rPr lang="en-GB" sz="1800" dirty="0" err="1">
                <a:effectLst/>
                <a:latin typeface="Times New Roman" panose="02020603050405020304" pitchFamily="18" charset="0"/>
                <a:ea typeface="Aptos" panose="020B0004020202020204" pitchFamily="34" charset="0"/>
              </a:rPr>
              <a:t>este</a:t>
            </a:r>
            <a:r>
              <a:rPr lang="en-GB" sz="1800" dirty="0">
                <a:effectLst/>
                <a:latin typeface="Times New Roman" panose="02020603050405020304" pitchFamily="18" charset="0"/>
                <a:ea typeface="Aptos" panose="020B0004020202020204" pitchFamily="34" charset="0"/>
              </a:rPr>
              <a:t> un </a:t>
            </a:r>
            <a:r>
              <a:rPr lang="en-GB" sz="1800" dirty="0" err="1">
                <a:effectLst/>
                <a:latin typeface="Times New Roman" panose="02020603050405020304" pitchFamily="18" charset="0"/>
                <a:ea typeface="Aptos" panose="020B0004020202020204" pitchFamily="34" charset="0"/>
              </a:rPr>
              <a:t>senzor</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creat</a:t>
            </a:r>
            <a:r>
              <a:rPr lang="en-GB" sz="1800" dirty="0">
                <a:effectLst/>
                <a:latin typeface="Times New Roman" panose="02020603050405020304" pitchFamily="18" charset="0"/>
                <a:ea typeface="Aptos" panose="020B0004020202020204" pitchFamily="34" charset="0"/>
              </a:rPr>
              <a:t> de </a:t>
            </a:r>
            <a:r>
              <a:rPr lang="en-GB" sz="1800" dirty="0" err="1">
                <a:effectLst/>
                <a:latin typeface="Times New Roman" panose="02020603050405020304" pitchFamily="18" charset="0"/>
                <a:ea typeface="Aptos" panose="020B0004020202020204" pitchFamily="34" charset="0"/>
              </a:rPr>
              <a:t>compania</a:t>
            </a:r>
            <a:r>
              <a:rPr lang="en-GB" sz="1800" dirty="0">
                <a:effectLst/>
                <a:latin typeface="Times New Roman" panose="02020603050405020304" pitchFamily="18" charset="0"/>
                <a:ea typeface="Aptos" panose="020B0004020202020204" pitchFamily="34" charset="0"/>
              </a:rPr>
              <a:t> Bosch </a:t>
            </a:r>
            <a:r>
              <a:rPr lang="en-GB" sz="1800" dirty="0" err="1">
                <a:effectLst/>
                <a:latin typeface="Times New Roman" panose="02020603050405020304" pitchFamily="18" charset="0"/>
                <a:ea typeface="Aptos" panose="020B0004020202020204" pitchFamily="34" charset="0"/>
              </a:rPr>
              <a:t>și</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folosit</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pentru</a:t>
            </a:r>
            <a:r>
              <a:rPr lang="en-GB" sz="1800" dirty="0">
                <a:effectLst/>
                <a:latin typeface="Times New Roman" panose="02020603050405020304" pitchFamily="18" charset="0"/>
                <a:ea typeface="Aptos" panose="020B0004020202020204" pitchFamily="34" charset="0"/>
              </a:rPr>
              <a:t> a </a:t>
            </a:r>
            <a:r>
              <a:rPr lang="en-GB" sz="1800" dirty="0" err="1">
                <a:effectLst/>
                <a:latin typeface="Times New Roman" panose="02020603050405020304" pitchFamily="18" charset="0"/>
                <a:ea typeface="Aptos" panose="020B0004020202020204" pitchFamily="34" charset="0"/>
              </a:rPr>
              <a:t>măsura</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presiunea</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și</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temperatura</a:t>
            </a:r>
            <a:r>
              <a:rPr lang="en-GB" sz="1800" dirty="0">
                <a:effectLst/>
                <a:latin typeface="Times New Roman" panose="02020603050405020304" pitchFamily="18" charset="0"/>
                <a:ea typeface="Aptos" panose="020B0004020202020204" pitchFamily="34" charset="0"/>
              </a:rPr>
              <a:t> din </a:t>
            </a:r>
            <a:r>
              <a:rPr lang="en-GB" sz="1800" dirty="0" err="1">
                <a:effectLst/>
                <a:latin typeface="Times New Roman" panose="02020603050405020304" pitchFamily="18" charset="0"/>
                <a:ea typeface="Aptos" panose="020B0004020202020204" pitchFamily="34" charset="0"/>
              </a:rPr>
              <a:t>mediul</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înconjurător</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Acesta</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poate</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fii</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conectat</a:t>
            </a:r>
            <a:r>
              <a:rPr lang="en-GB" sz="1800" dirty="0">
                <a:effectLst/>
                <a:latin typeface="Times New Roman" panose="02020603050405020304" pitchFamily="18" charset="0"/>
                <a:ea typeface="Aptos" panose="020B0004020202020204" pitchFamily="34" charset="0"/>
              </a:rPr>
              <a:t> la un microcontroller </a:t>
            </a:r>
            <a:r>
              <a:rPr lang="en-GB" sz="1800" dirty="0" err="1">
                <a:effectLst/>
                <a:latin typeface="Times New Roman" panose="02020603050405020304" pitchFamily="18" charset="0"/>
                <a:ea typeface="Aptos" panose="020B0004020202020204" pitchFamily="34" charset="0"/>
              </a:rPr>
              <a:t>prin</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intermediul</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interfeței</a:t>
            </a:r>
            <a:r>
              <a:rPr lang="en-GB" sz="1800" dirty="0">
                <a:effectLst/>
                <a:latin typeface="Times New Roman" panose="02020603050405020304" pitchFamily="18" charset="0"/>
                <a:ea typeface="Aptos" panose="020B0004020202020204" pitchFamily="34" charset="0"/>
              </a:rPr>
              <a:t> I</a:t>
            </a:r>
            <a:r>
              <a:rPr lang="en-GB" sz="1800" baseline="30000" dirty="0">
                <a:effectLst/>
                <a:latin typeface="Times New Roman" panose="02020603050405020304" pitchFamily="18" charset="0"/>
                <a:ea typeface="Aptos" panose="020B0004020202020204" pitchFamily="34" charset="0"/>
              </a:rPr>
              <a:t>2</a:t>
            </a:r>
            <a:r>
              <a:rPr lang="en-GB" sz="1800" dirty="0">
                <a:effectLst/>
                <a:latin typeface="Times New Roman" panose="02020603050405020304" pitchFamily="18" charset="0"/>
                <a:ea typeface="Aptos" panose="020B0004020202020204" pitchFamily="34" charset="0"/>
              </a:rPr>
              <a:t>C. Este un </a:t>
            </a:r>
            <a:r>
              <a:rPr lang="en-GB" sz="1800" dirty="0" err="1">
                <a:effectLst/>
                <a:latin typeface="Times New Roman" panose="02020603050405020304" pitchFamily="18" charset="0"/>
                <a:ea typeface="Aptos" panose="020B0004020202020204" pitchFamily="34" charset="0"/>
              </a:rPr>
              <a:t>senzor</a:t>
            </a:r>
            <a:r>
              <a:rPr lang="en-GB" sz="1800" dirty="0">
                <a:effectLst/>
                <a:latin typeface="Times New Roman" panose="02020603050405020304" pitchFamily="18" charset="0"/>
                <a:ea typeface="Aptos" panose="020B0004020202020204" pitchFamily="34" charset="0"/>
              </a:rPr>
              <a:t> care </a:t>
            </a:r>
            <a:r>
              <a:rPr lang="en-GB" sz="1800" dirty="0" err="1">
                <a:effectLst/>
                <a:latin typeface="Times New Roman" panose="02020603050405020304" pitchFamily="18" charset="0"/>
                <a:ea typeface="Aptos" panose="020B0004020202020204" pitchFamily="34" charset="0"/>
              </a:rPr>
              <a:t>functionează</a:t>
            </a:r>
            <a:r>
              <a:rPr lang="en-GB" sz="1800" dirty="0">
                <a:effectLst/>
                <a:latin typeface="Times New Roman" panose="02020603050405020304" pitchFamily="18" charset="0"/>
                <a:ea typeface="Aptos" panose="020B0004020202020204" pitchFamily="34" charset="0"/>
              </a:rPr>
              <a:t> la </a:t>
            </a:r>
            <a:r>
              <a:rPr lang="en-GB" sz="1800" dirty="0" err="1">
                <a:effectLst/>
                <a:latin typeface="Times New Roman" panose="02020603050405020304" pitchFamily="18" charset="0"/>
                <a:ea typeface="Aptos" panose="020B0004020202020204" pitchFamily="34" charset="0"/>
              </a:rPr>
              <a:t>putere</a:t>
            </a:r>
            <a:r>
              <a:rPr lang="en-GB" sz="1800" dirty="0">
                <a:effectLst/>
                <a:latin typeface="Times New Roman" panose="02020603050405020304" pitchFamily="18" charset="0"/>
                <a:ea typeface="Aptos" panose="020B0004020202020204" pitchFamily="34" charset="0"/>
              </a:rPr>
              <a:t> mica </a:t>
            </a:r>
            <a:r>
              <a:rPr lang="en-GB" sz="1800" dirty="0" err="1">
                <a:effectLst/>
                <a:latin typeface="Times New Roman" panose="02020603050405020304" pitchFamily="18" charset="0"/>
                <a:ea typeface="Aptos" panose="020B0004020202020204" pitchFamily="34" charset="0"/>
              </a:rPr>
              <a:t>și</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tensiune</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scăzută</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fiind</a:t>
            </a:r>
            <a:r>
              <a:rPr lang="en-GB" sz="1800" dirty="0">
                <a:effectLst/>
                <a:latin typeface="Times New Roman" panose="02020603050405020304" pitchFamily="18" charset="0"/>
                <a:ea typeface="Aptos" panose="020B0004020202020204" pitchFamily="34" charset="0"/>
              </a:rPr>
              <a:t> perfect </a:t>
            </a:r>
            <a:r>
              <a:rPr lang="en-GB" sz="1800" dirty="0" err="1">
                <a:effectLst/>
                <a:latin typeface="Times New Roman" panose="02020603050405020304" pitchFamily="18" charset="0"/>
                <a:ea typeface="Aptos" panose="020B0004020202020204" pitchFamily="34" charset="0"/>
              </a:rPr>
              <a:t>pentru</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aplicații</a:t>
            </a:r>
            <a:r>
              <a:rPr lang="en-GB" sz="1800" dirty="0">
                <a:effectLst/>
                <a:latin typeface="Times New Roman" panose="02020603050405020304" pitchFamily="18" charset="0"/>
                <a:ea typeface="Aptos" panose="020B0004020202020204" pitchFamily="34" charset="0"/>
              </a:rPr>
              <a:t> de </a:t>
            </a:r>
            <a:r>
              <a:rPr lang="en-GB" sz="1800" dirty="0" err="1">
                <a:effectLst/>
                <a:latin typeface="Times New Roman" panose="02020603050405020304" pitchFamily="18" charset="0"/>
                <a:ea typeface="Aptos" panose="020B0004020202020204" pitchFamily="34" charset="0"/>
              </a:rPr>
              <a:t>consum</a:t>
            </a:r>
            <a:r>
              <a:rPr lang="en-GB" sz="1800" dirty="0">
                <a:effectLst/>
                <a:latin typeface="Times New Roman" panose="02020603050405020304" pitchFamily="18" charset="0"/>
                <a:ea typeface="Aptos" panose="020B0004020202020204" pitchFamily="34" charset="0"/>
              </a:rPr>
              <a:t> mic. 	</a:t>
            </a:r>
            <a:r>
              <a:rPr lang="en-GB" sz="1800" dirty="0" err="1">
                <a:effectLst/>
                <a:latin typeface="Times New Roman" panose="02020603050405020304" pitchFamily="18" charset="0"/>
                <a:ea typeface="Aptos" panose="020B0004020202020204" pitchFamily="34" charset="0"/>
              </a:rPr>
              <a:t>Poate</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măsura</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presiuni</a:t>
            </a:r>
            <a:r>
              <a:rPr lang="en-GB" sz="1800" dirty="0">
                <a:effectLst/>
                <a:latin typeface="Times New Roman" panose="02020603050405020304" pitchFamily="18" charset="0"/>
                <a:ea typeface="Aptos" panose="020B0004020202020204" pitchFamily="34" charset="0"/>
              </a:rPr>
              <a:t> cu </a:t>
            </a:r>
            <a:r>
              <a:rPr lang="en-GB" sz="1800" dirty="0" err="1">
                <a:effectLst/>
                <a:latin typeface="Times New Roman" panose="02020603050405020304" pitchFamily="18" charset="0"/>
                <a:ea typeface="Aptos" panose="020B0004020202020204" pitchFamily="34" charset="0"/>
              </a:rPr>
              <a:t>valorile</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aflate</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între</a:t>
            </a:r>
            <a:r>
              <a:rPr lang="en-GB" sz="1800" dirty="0">
                <a:effectLst/>
                <a:latin typeface="Times New Roman" panose="02020603050405020304" pitchFamily="18" charset="0"/>
                <a:ea typeface="Aptos" panose="020B0004020202020204" pitchFamily="34" charset="0"/>
              </a:rPr>
              <a:t> 300 </a:t>
            </a:r>
            <a:r>
              <a:rPr lang="en-GB" sz="1800" dirty="0" err="1">
                <a:effectLst/>
                <a:latin typeface="Times New Roman" panose="02020603050405020304" pitchFamily="18" charset="0"/>
                <a:ea typeface="Aptos" panose="020B0004020202020204" pitchFamily="34" charset="0"/>
              </a:rPr>
              <a:t>și</a:t>
            </a:r>
            <a:r>
              <a:rPr lang="en-GB" sz="1800" dirty="0">
                <a:effectLst/>
                <a:latin typeface="Times New Roman" panose="02020603050405020304" pitchFamily="18" charset="0"/>
                <a:ea typeface="Aptos" panose="020B0004020202020204" pitchFamily="34" charset="0"/>
              </a:rPr>
              <a:t> 1100 de </a:t>
            </a:r>
            <a:r>
              <a:rPr lang="en-GB" sz="1800" b="1" dirty="0" err="1">
                <a:effectLst/>
                <a:latin typeface="Times New Roman" panose="02020603050405020304" pitchFamily="18" charset="0"/>
                <a:ea typeface="Aptos" panose="020B0004020202020204" pitchFamily="34" charset="0"/>
              </a:rPr>
              <a:t>hPa</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Tensiunea</a:t>
            </a:r>
            <a:r>
              <a:rPr lang="en-GB" sz="1800" dirty="0">
                <a:effectLst/>
                <a:latin typeface="Times New Roman" panose="02020603050405020304" pitchFamily="18" charset="0"/>
                <a:ea typeface="Aptos" panose="020B0004020202020204" pitchFamily="34" charset="0"/>
              </a:rPr>
              <a:t> de </a:t>
            </a:r>
            <a:r>
              <a:rPr lang="en-GB" sz="1800" dirty="0" err="1">
                <a:effectLst/>
                <a:latin typeface="Times New Roman" panose="02020603050405020304" pitchFamily="18" charset="0"/>
                <a:ea typeface="Aptos" panose="020B0004020202020204" pitchFamily="34" charset="0"/>
              </a:rPr>
              <a:t>alimentare</a:t>
            </a:r>
            <a:r>
              <a:rPr lang="en-GB" sz="1800" dirty="0">
                <a:effectLst/>
                <a:latin typeface="Times New Roman" panose="02020603050405020304" pitchFamily="18" charset="0"/>
                <a:ea typeface="Aptos" panose="020B0004020202020204" pitchFamily="34" charset="0"/>
              </a:rPr>
              <a:t>(V</a:t>
            </a:r>
            <a:r>
              <a:rPr lang="en-GB" sz="1800" baseline="-25000" dirty="0">
                <a:effectLst/>
                <a:latin typeface="Times New Roman" panose="02020603050405020304" pitchFamily="18" charset="0"/>
                <a:ea typeface="Aptos" panose="020B0004020202020204" pitchFamily="34" charset="0"/>
              </a:rPr>
              <a:t>DD</a:t>
            </a:r>
            <a:r>
              <a:rPr lang="en-GB" sz="1800" dirty="0">
                <a:effectLst/>
                <a:latin typeface="Times New Roman" panose="02020603050405020304" pitchFamily="18" charset="0"/>
                <a:ea typeface="Aptos" panose="020B0004020202020204" pitchFamily="34" charset="0"/>
              </a:rPr>
              <a:t>) care </a:t>
            </a:r>
            <a:r>
              <a:rPr lang="en-GB" sz="1800" dirty="0" err="1">
                <a:effectLst/>
                <a:latin typeface="Times New Roman" panose="02020603050405020304" pitchFamily="18" charset="0"/>
                <a:ea typeface="Aptos" panose="020B0004020202020204" pitchFamily="34" charset="0"/>
              </a:rPr>
              <a:t>poate</a:t>
            </a:r>
            <a:r>
              <a:rPr lang="en-GB" sz="1800" dirty="0">
                <a:effectLst/>
                <a:latin typeface="Times New Roman" panose="02020603050405020304" pitchFamily="18" charset="0"/>
                <a:ea typeface="Aptos" panose="020B0004020202020204" pitchFamily="34" charset="0"/>
              </a:rPr>
              <a:t> varia </a:t>
            </a:r>
            <a:r>
              <a:rPr lang="en-GB" sz="1800" dirty="0" err="1">
                <a:effectLst/>
                <a:latin typeface="Times New Roman" panose="02020603050405020304" pitchFamily="18" charset="0"/>
                <a:ea typeface="Aptos" panose="020B0004020202020204" pitchFamily="34" charset="0"/>
              </a:rPr>
              <a:t>între</a:t>
            </a:r>
            <a:r>
              <a:rPr lang="en-GB" sz="1800" dirty="0">
                <a:effectLst/>
                <a:latin typeface="Times New Roman" panose="02020603050405020304" pitchFamily="18" charset="0"/>
                <a:ea typeface="Aptos" panose="020B0004020202020204" pitchFamily="34" charset="0"/>
              </a:rPr>
              <a:t> 1.8 </a:t>
            </a:r>
            <a:r>
              <a:rPr lang="en-GB" sz="1800" dirty="0" err="1">
                <a:effectLst/>
                <a:latin typeface="Times New Roman" panose="02020603050405020304" pitchFamily="18" charset="0"/>
                <a:ea typeface="Aptos" panose="020B0004020202020204" pitchFamily="34" charset="0"/>
              </a:rPr>
              <a:t>și</a:t>
            </a:r>
            <a:r>
              <a:rPr lang="en-GB" sz="1800" dirty="0">
                <a:effectLst/>
                <a:latin typeface="Times New Roman" panose="02020603050405020304" pitchFamily="18" charset="0"/>
                <a:ea typeface="Aptos" panose="020B0004020202020204" pitchFamily="34" charset="0"/>
              </a:rPr>
              <a:t> 3.6 </a:t>
            </a:r>
            <a:r>
              <a:rPr lang="en-GB" sz="1800" b="1" dirty="0">
                <a:effectLst/>
                <a:latin typeface="Times New Roman" panose="02020603050405020304" pitchFamily="18" charset="0"/>
                <a:ea typeface="Aptos" panose="020B0004020202020204" pitchFamily="34" charset="0"/>
              </a:rPr>
              <a:t>V</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iar</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tensiunea</a:t>
            </a:r>
            <a:r>
              <a:rPr lang="en-GB" sz="1800" dirty="0">
                <a:effectLst/>
                <a:latin typeface="Times New Roman" panose="02020603050405020304" pitchFamily="18" charset="0"/>
                <a:ea typeface="Aptos" panose="020B0004020202020204" pitchFamily="34" charset="0"/>
              </a:rPr>
              <a:t> de </a:t>
            </a:r>
            <a:r>
              <a:rPr lang="en-GB" sz="1800" dirty="0" err="1">
                <a:effectLst/>
                <a:latin typeface="Times New Roman" panose="02020603050405020304" pitchFamily="18" charset="0"/>
                <a:ea typeface="Aptos" panose="020B0004020202020204" pitchFamily="34" charset="0"/>
              </a:rPr>
              <a:t>referință</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pentru</a:t>
            </a:r>
            <a:r>
              <a:rPr lang="en-GB" sz="1800" dirty="0">
                <a:effectLst/>
                <a:latin typeface="Times New Roman" panose="02020603050405020304" pitchFamily="18" charset="0"/>
                <a:ea typeface="Aptos" panose="020B0004020202020204" pitchFamily="34" charset="0"/>
              </a:rPr>
              <a:t> I</a:t>
            </a:r>
            <a:r>
              <a:rPr lang="en-GB" sz="1800" baseline="30000" dirty="0">
                <a:effectLst/>
                <a:latin typeface="Times New Roman" panose="02020603050405020304" pitchFamily="18" charset="0"/>
                <a:ea typeface="Aptos" panose="020B0004020202020204" pitchFamily="34" charset="0"/>
              </a:rPr>
              <a:t>2</a:t>
            </a:r>
            <a:r>
              <a:rPr lang="en-GB" sz="1800" dirty="0">
                <a:effectLst/>
                <a:latin typeface="Times New Roman" panose="02020603050405020304" pitchFamily="18" charset="0"/>
                <a:ea typeface="Aptos" panose="020B0004020202020204" pitchFamily="34" charset="0"/>
              </a:rPr>
              <a:t>C (V</a:t>
            </a:r>
            <a:r>
              <a:rPr lang="en-GB" sz="1800" baseline="-25000" dirty="0">
                <a:effectLst/>
                <a:latin typeface="Times New Roman" panose="02020603050405020304" pitchFamily="18" charset="0"/>
                <a:ea typeface="Aptos" panose="020B0004020202020204" pitchFamily="34" charset="0"/>
              </a:rPr>
              <a:t>DDIO</a:t>
            </a:r>
            <a:r>
              <a:rPr lang="en-GB" sz="1800" dirty="0">
                <a:effectLst/>
                <a:latin typeface="Times New Roman" panose="02020603050405020304" pitchFamily="18" charset="0"/>
                <a:ea typeface="Aptos" panose="020B0004020202020204" pitchFamily="34" charset="0"/>
              </a:rPr>
              <a:t>) se </a:t>
            </a:r>
            <a:r>
              <a:rPr lang="en-GB" sz="1800" dirty="0" err="1">
                <a:effectLst/>
                <a:latin typeface="Times New Roman" panose="02020603050405020304" pitchFamily="18" charset="0"/>
                <a:ea typeface="Aptos" panose="020B0004020202020204" pitchFamily="34" charset="0"/>
              </a:rPr>
              <a:t>află</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în</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plaja</a:t>
            </a:r>
            <a:r>
              <a:rPr lang="en-GB" sz="1800" dirty="0">
                <a:effectLst/>
                <a:latin typeface="Times New Roman" panose="02020603050405020304" pitchFamily="18" charset="0"/>
                <a:ea typeface="Aptos" panose="020B0004020202020204" pitchFamily="34" charset="0"/>
              </a:rPr>
              <a:t> de </a:t>
            </a:r>
            <a:r>
              <a:rPr lang="en-GB" sz="1800" dirty="0" err="1">
                <a:effectLst/>
                <a:latin typeface="Times New Roman" panose="02020603050405020304" pitchFamily="18" charset="0"/>
                <a:ea typeface="Aptos" panose="020B0004020202020204" pitchFamily="34" charset="0"/>
              </a:rPr>
              <a:t>valori</a:t>
            </a:r>
            <a:r>
              <a:rPr lang="en-GB" sz="1800" dirty="0">
                <a:effectLst/>
                <a:latin typeface="Times New Roman" panose="02020603050405020304" pitchFamily="18" charset="0"/>
                <a:ea typeface="Aptos" panose="020B0004020202020204" pitchFamily="34" charset="0"/>
              </a:rPr>
              <a:t> 1.62 – 3.6 </a:t>
            </a:r>
            <a:r>
              <a:rPr lang="en-GB" sz="1800" b="1" dirty="0">
                <a:effectLst/>
                <a:latin typeface="Times New Roman" panose="02020603050405020304" pitchFamily="18" charset="0"/>
                <a:ea typeface="Aptos" panose="020B0004020202020204" pitchFamily="34" charset="0"/>
              </a:rPr>
              <a:t>V</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Valoarea</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consumului</a:t>
            </a:r>
            <a:r>
              <a:rPr lang="en-GB" sz="1800" dirty="0">
                <a:effectLst/>
                <a:latin typeface="Times New Roman" panose="02020603050405020304" pitchFamily="18" charset="0"/>
                <a:ea typeface="Aptos" panose="020B0004020202020204" pitchFamily="34" charset="0"/>
              </a:rPr>
              <a:t> standard </a:t>
            </a:r>
            <a:r>
              <a:rPr lang="en-GB" sz="1800" dirty="0" err="1">
                <a:effectLst/>
                <a:latin typeface="Times New Roman" panose="02020603050405020304" pitchFamily="18" charset="0"/>
                <a:ea typeface="Aptos" panose="020B0004020202020204" pitchFamily="34" charset="0"/>
              </a:rPr>
              <a:t>furnizată</a:t>
            </a:r>
            <a:r>
              <a:rPr lang="en-GB" sz="1800" dirty="0">
                <a:effectLst/>
                <a:latin typeface="Times New Roman" panose="02020603050405020304" pitchFamily="18" charset="0"/>
                <a:ea typeface="Aptos" panose="020B0004020202020204" pitchFamily="34" charset="0"/>
              </a:rPr>
              <a:t> de </a:t>
            </a:r>
            <a:r>
              <a:rPr lang="en-GB" sz="1800" dirty="0" err="1">
                <a:effectLst/>
                <a:latin typeface="Times New Roman" panose="02020603050405020304" pitchFamily="18" charset="0"/>
                <a:ea typeface="Aptos" panose="020B0004020202020204" pitchFamily="34" charset="0"/>
              </a:rPr>
              <a:t>producator</a:t>
            </a:r>
            <a:r>
              <a:rPr lang="en-GB" sz="1800" dirty="0">
                <a:effectLst/>
                <a:latin typeface="Times New Roman" panose="02020603050405020304" pitchFamily="18" charset="0"/>
                <a:ea typeface="Aptos" panose="020B0004020202020204" pitchFamily="34" charset="0"/>
              </a:rPr>
              <a:t> </a:t>
            </a:r>
            <a:r>
              <a:rPr lang="en-GB" sz="1800" dirty="0" err="1">
                <a:effectLst/>
                <a:latin typeface="Times New Roman" panose="02020603050405020304" pitchFamily="18" charset="0"/>
                <a:ea typeface="Aptos" panose="020B0004020202020204" pitchFamily="34" charset="0"/>
              </a:rPr>
              <a:t>este</a:t>
            </a:r>
            <a:r>
              <a:rPr lang="en-GB" sz="1800" dirty="0">
                <a:effectLst/>
                <a:latin typeface="Times New Roman" panose="02020603050405020304" pitchFamily="18" charset="0"/>
                <a:ea typeface="Aptos" panose="020B0004020202020204" pitchFamily="34" charset="0"/>
              </a:rPr>
              <a:t> de 5 </a:t>
            </a:r>
            <a:r>
              <a:rPr lang="en-GB" sz="1800" b="1" dirty="0">
                <a:effectLst/>
                <a:latin typeface="Times New Roman" panose="02020603050405020304" pitchFamily="18" charset="0"/>
                <a:ea typeface="Aptos" panose="020B0004020202020204" pitchFamily="34" charset="0"/>
              </a:rPr>
              <a:t>µA </a:t>
            </a:r>
            <a:r>
              <a:rPr lang="en-GB" sz="1800" dirty="0" err="1">
                <a:effectLst/>
                <a:latin typeface="Times New Roman" panose="02020603050405020304" pitchFamily="18" charset="0"/>
                <a:ea typeface="Aptos" panose="020B0004020202020204" pitchFamily="34" charset="0"/>
              </a:rPr>
              <a:t>pentru</a:t>
            </a:r>
            <a:r>
              <a:rPr lang="en-GB" sz="1800" dirty="0">
                <a:effectLst/>
                <a:latin typeface="Times New Roman" panose="02020603050405020304" pitchFamily="18" charset="0"/>
                <a:ea typeface="Aptos" panose="020B0004020202020204" pitchFamily="34" charset="0"/>
              </a:rPr>
              <a:t> o </a:t>
            </a:r>
            <a:r>
              <a:rPr lang="en-GB" sz="1800" dirty="0" err="1">
                <a:effectLst/>
                <a:latin typeface="Times New Roman" panose="02020603050405020304" pitchFamily="18" charset="0"/>
                <a:ea typeface="Aptos" panose="020B0004020202020204" pitchFamily="34" charset="0"/>
              </a:rPr>
              <a:t>rată</a:t>
            </a:r>
            <a:r>
              <a:rPr lang="en-GB" sz="1800" dirty="0">
                <a:effectLst/>
                <a:latin typeface="Times New Roman" panose="02020603050405020304" pitchFamily="18" charset="0"/>
                <a:ea typeface="Aptos" panose="020B0004020202020204" pitchFamily="34" charset="0"/>
              </a:rPr>
              <a:t> de </a:t>
            </a:r>
            <a:r>
              <a:rPr lang="en-GB" sz="1800" dirty="0" err="1">
                <a:effectLst/>
                <a:latin typeface="Times New Roman" panose="02020603050405020304" pitchFamily="18" charset="0"/>
                <a:ea typeface="Aptos" panose="020B0004020202020204" pitchFamily="34" charset="0"/>
              </a:rPr>
              <a:t>măsură</a:t>
            </a:r>
            <a:r>
              <a:rPr lang="en-GB" sz="1800" dirty="0">
                <a:effectLst/>
                <a:latin typeface="Times New Roman" panose="02020603050405020304" pitchFamily="18" charset="0"/>
                <a:ea typeface="Aptos" panose="020B0004020202020204" pitchFamily="34" charset="0"/>
              </a:rPr>
              <a:t> de un </a:t>
            </a:r>
            <a:r>
              <a:rPr lang="en-GB" sz="1800" dirty="0" err="1">
                <a:effectLst/>
                <a:latin typeface="Times New Roman" panose="02020603050405020304" pitchFamily="18" charset="0"/>
                <a:ea typeface="Aptos" panose="020B0004020202020204" pitchFamily="34" charset="0"/>
              </a:rPr>
              <a:t>eșantion</a:t>
            </a:r>
            <a:r>
              <a:rPr lang="en-GB" sz="1800" dirty="0">
                <a:effectLst/>
                <a:latin typeface="Times New Roman" panose="02020603050405020304" pitchFamily="18" charset="0"/>
                <a:ea typeface="Aptos" panose="020B0004020202020204" pitchFamily="34" charset="0"/>
              </a:rPr>
              <a:t> pe </a:t>
            </a:r>
            <a:r>
              <a:rPr lang="en-GB" sz="1800" dirty="0" err="1">
                <a:effectLst/>
                <a:latin typeface="Times New Roman" panose="02020603050405020304" pitchFamily="18" charset="0"/>
                <a:ea typeface="Aptos" panose="020B0004020202020204" pitchFamily="34" charset="0"/>
              </a:rPr>
              <a:t>secundă</a:t>
            </a:r>
            <a:r>
              <a:rPr lang="en-GB" sz="1800" dirty="0">
                <a:effectLst/>
                <a:latin typeface="Times New Roman" panose="02020603050405020304" pitchFamily="18" charset="0"/>
                <a:ea typeface="Aptos" panose="020B0004020202020204" pitchFamily="34" charset="0"/>
              </a:rPr>
              <a:t>.</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8F2AE33-24A0-4E67-9E95-157A0BC1AF05}" type="slidenum">
              <a:rPr lang="en-US" smtClean="0"/>
              <a:t>5</a:t>
            </a:fld>
            <a:endParaRPr lang="en-US"/>
          </a:p>
        </p:txBody>
      </p:sp>
    </p:spTree>
    <p:extLst>
      <p:ext uri="{BB962C8B-B14F-4D97-AF65-F5344CB8AC3E}">
        <p14:creationId xmlns:p14="http://schemas.microsoft.com/office/powerpoint/2010/main" val="16792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Explicarea cum funcționează legătura dintre microcontrollere si Raspberry PI</a:t>
            </a:r>
          </a:p>
          <a:p>
            <a:pPr marL="0" marR="0" lvl="0" indent="0" algn="l" defTabSz="914400" rtl="0" eaLnBrk="1" fontAlgn="auto" latinLnBrk="0" hangingPunct="1">
              <a:lnSpc>
                <a:spcPct val="100000"/>
              </a:lnSpc>
              <a:spcBef>
                <a:spcPts val="0"/>
              </a:spcBef>
              <a:spcAft>
                <a:spcPts val="0"/>
              </a:spcAft>
              <a:buClrTx/>
              <a:buSzTx/>
              <a:buFontTx/>
              <a:buNone/>
              <a:tabLst/>
              <a:defRPr/>
            </a:pPr>
            <a:r>
              <a:rPr lang="ro-RO" sz="1800" kern="100" dirty="0">
                <a:effectLst/>
                <a:latin typeface="Times New Roman" panose="02020603050405020304" pitchFamily="18" charset="0"/>
                <a:ea typeface="Aptos" panose="020B0004020202020204" pitchFamily="34" charset="0"/>
              </a:rPr>
              <a:t>La momentul actual, USB este cea mai folosită interfață în conectarea perifericelor la un calculator, beneficiind de funcționalități de tipul </a:t>
            </a:r>
            <a:r>
              <a:rPr lang="ro-RO" sz="1800" i="1" kern="100" dirty="0">
                <a:effectLst/>
                <a:latin typeface="Times New Roman" panose="02020603050405020304" pitchFamily="18" charset="0"/>
                <a:ea typeface="Aptos" panose="020B0004020202020204" pitchFamily="34" charset="0"/>
              </a:rPr>
              <a:t>plug and play</a:t>
            </a:r>
            <a:r>
              <a:rPr lang="ro-RO" sz="1800" kern="100" dirty="0">
                <a:effectLst/>
                <a:latin typeface="Times New Roman" panose="02020603050405020304" pitchFamily="18" charset="0"/>
                <a:ea typeface="Aptos" panose="020B0004020202020204" pitchFamily="34" charset="0"/>
              </a:rPr>
              <a:t>, abilitatea de a le conecta fără a reseta calculatorul și asigurând și alimentarea dispozitivelor conectate. RaspberryPi este dotat cu 2 USB-uri de tip 3.0, ce pot atinge viteze de până la 5Gbits/secunda(standard cunoscut sub numele de </a:t>
            </a:r>
            <a:r>
              <a:rPr lang="ro-RO" sz="1800" i="1" kern="100" dirty="0">
                <a:effectLst/>
                <a:latin typeface="Times New Roman" panose="02020603050405020304" pitchFamily="18" charset="0"/>
                <a:ea typeface="Aptos" panose="020B0004020202020204" pitchFamily="34" charset="0"/>
              </a:rPr>
              <a:t>Super Speed</a:t>
            </a:r>
            <a:r>
              <a:rPr lang="ro-RO" sz="1800" kern="100" dirty="0">
                <a:effectLst/>
                <a:latin typeface="Times New Roman" panose="02020603050405020304" pitchFamily="18" charset="0"/>
                <a:ea typeface="Aptos" panose="020B0004020202020204" pitchFamily="34" charset="0"/>
              </a:rPr>
              <a:t>), care vor fi folosite pentru a realiza o conexiune serială între calculator și microcontrolere. Odată cu conectarea la un dispozitiv USB, unitatea de lucru crează un port serial(serial port adapter) care acționeză ca un buffer pentru informația primită pe această cale.</a:t>
            </a:r>
            <a:endParaRPr lang="en-US" sz="1800" kern="100" dirty="0">
              <a:effectLst/>
              <a:latin typeface="Times New Roman" panose="02020603050405020304" pitchFamily="18" charset="0"/>
              <a:ea typeface="Aptos" panose="020B0004020202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F2AE33-24A0-4E67-9E95-157A0BC1AF0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54807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800" dirty="0">
                <a:effectLst/>
                <a:latin typeface="Times New Roman" panose="02020603050405020304" pitchFamily="18" charset="0"/>
                <a:ea typeface="Aptos" panose="020B0004020202020204" pitchFamily="34" charset="0"/>
              </a:rPr>
              <a:t>Datele acumulate de către senzori, după ce au fost trimise către RaspberryPI, vor fi încărcate în baza de date locală a stației meteo, pentru stocare. Ca și sistem de gestionare a bazelor de date se va folosi </a:t>
            </a:r>
            <a:r>
              <a:rPr lang="ro-RO" sz="1800" b="1" dirty="0">
                <a:effectLst/>
                <a:latin typeface="Times New Roman" panose="02020603050405020304" pitchFamily="18" charset="0"/>
                <a:ea typeface="Aptos" panose="020B0004020202020204" pitchFamily="34" charset="0"/>
              </a:rPr>
              <a:t>MariaDB, </a:t>
            </a:r>
            <a:r>
              <a:rPr lang="ro-RO" sz="1800" dirty="0">
                <a:effectLst/>
                <a:latin typeface="Times New Roman" panose="02020603050405020304" pitchFamily="18" charset="0"/>
                <a:ea typeface="Aptos" panose="020B0004020202020204" pitchFamily="34" charset="0"/>
              </a:rPr>
              <a:t>iar interogarile necesare vor fi realizare prin intermediul unui script de Python care se conectează la baza de date și le rulează</a:t>
            </a:r>
            <a:endParaRPr lang="en-US" dirty="0"/>
          </a:p>
        </p:txBody>
      </p:sp>
      <p:sp>
        <p:nvSpPr>
          <p:cNvPr id="4" name="Slide Number Placeholder 3"/>
          <p:cNvSpPr>
            <a:spLocks noGrp="1"/>
          </p:cNvSpPr>
          <p:nvPr>
            <p:ph type="sldNum" sz="quarter" idx="5"/>
          </p:nvPr>
        </p:nvSpPr>
        <p:spPr/>
        <p:txBody>
          <a:bodyPr/>
          <a:lstStyle/>
          <a:p>
            <a:fld id="{88F2AE33-24A0-4E67-9E95-157A0BC1AF05}" type="slidenum">
              <a:rPr lang="en-US" smtClean="0"/>
              <a:t>8</a:t>
            </a:fld>
            <a:endParaRPr lang="en-US"/>
          </a:p>
        </p:txBody>
      </p:sp>
    </p:spTree>
    <p:extLst>
      <p:ext uri="{BB962C8B-B14F-4D97-AF65-F5344CB8AC3E}">
        <p14:creationId xmlns:p14="http://schemas.microsoft.com/office/powerpoint/2010/main" val="2649690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Explorarea</a:t>
            </a:r>
            <a:r>
              <a:rPr lang="en-GB" dirty="0"/>
              <a:t> </a:t>
            </a:r>
            <a:r>
              <a:rPr lang="en-GB" dirty="0" err="1"/>
              <a:t>schemei</a:t>
            </a:r>
            <a:r>
              <a:rPr lang="en-GB" dirty="0"/>
              <a:t> </a:t>
            </a:r>
            <a:r>
              <a:rPr lang="en-US" dirty="0" err="1"/>
              <a:t>si</a:t>
            </a:r>
            <a:r>
              <a:rPr lang="en-US" dirty="0"/>
              <a:t> </a:t>
            </a:r>
            <a:r>
              <a:rPr lang="en-US" dirty="0" err="1"/>
              <a:t>ce</a:t>
            </a:r>
            <a:r>
              <a:rPr lang="en-US" dirty="0"/>
              <a:t> </a:t>
            </a:r>
            <a:r>
              <a:rPr lang="en-US" dirty="0" err="1"/>
              <a:t>reprezinta</a:t>
            </a:r>
            <a:r>
              <a:rPr lang="en-US" dirty="0"/>
              <a:t> </a:t>
            </a:r>
            <a:r>
              <a:rPr lang="en-US" dirty="0" err="1"/>
              <a:t>fiecare</a:t>
            </a:r>
            <a:r>
              <a:rPr lang="en-US" dirty="0"/>
              <a:t> </a:t>
            </a:r>
            <a:r>
              <a:rPr lang="en-US" dirty="0" err="1"/>
              <a:t>variabila</a:t>
            </a:r>
            <a:r>
              <a:rPr lang="en-US" dirty="0"/>
              <a:t> </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F2AE33-24A0-4E67-9E95-157A0BC1AF0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86301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Explorarea</a:t>
            </a:r>
            <a:r>
              <a:rPr lang="en-GB" dirty="0"/>
              <a:t> </a:t>
            </a:r>
            <a:r>
              <a:rPr lang="en-GB" dirty="0" err="1"/>
              <a:t>schemei</a:t>
            </a:r>
            <a:r>
              <a:rPr lang="en-GB" dirty="0"/>
              <a:t> </a:t>
            </a:r>
            <a:r>
              <a:rPr lang="en-US" dirty="0" err="1"/>
              <a:t>si</a:t>
            </a:r>
            <a:r>
              <a:rPr lang="en-US" dirty="0"/>
              <a:t> </a:t>
            </a:r>
            <a:r>
              <a:rPr lang="en-US" dirty="0" err="1"/>
              <a:t>ce</a:t>
            </a:r>
            <a:r>
              <a:rPr lang="en-US" dirty="0"/>
              <a:t> </a:t>
            </a:r>
            <a:r>
              <a:rPr lang="en-US" dirty="0" err="1"/>
              <a:t>reprezinta</a:t>
            </a:r>
            <a:r>
              <a:rPr lang="en-US" dirty="0"/>
              <a:t> </a:t>
            </a:r>
            <a:r>
              <a:rPr lang="en-US" dirty="0" err="1"/>
              <a:t>fiecare</a:t>
            </a:r>
            <a:r>
              <a:rPr lang="en-US" dirty="0"/>
              <a:t> </a:t>
            </a:r>
            <a:r>
              <a:rPr lang="en-US" dirty="0" err="1"/>
              <a:t>variabila</a:t>
            </a:r>
            <a:r>
              <a:rPr lang="en-US" dirty="0"/>
              <a:t> </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F2AE33-24A0-4E67-9E95-157A0BC1AF0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3553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Explicați matematice</a:t>
            </a:r>
            <a:endParaRPr lang="en-US" dirty="0"/>
          </a:p>
        </p:txBody>
      </p:sp>
      <p:sp>
        <p:nvSpPr>
          <p:cNvPr id="4" name="Slide Number Placeholder 3"/>
          <p:cNvSpPr>
            <a:spLocks noGrp="1"/>
          </p:cNvSpPr>
          <p:nvPr>
            <p:ph type="sldNum" sz="quarter" idx="5"/>
          </p:nvPr>
        </p:nvSpPr>
        <p:spPr/>
        <p:txBody>
          <a:bodyPr/>
          <a:lstStyle/>
          <a:p>
            <a:fld id="{88F2AE33-24A0-4E67-9E95-157A0BC1AF05}" type="slidenum">
              <a:rPr lang="en-US" smtClean="0"/>
              <a:t>13</a:t>
            </a:fld>
            <a:endParaRPr lang="en-US"/>
          </a:p>
        </p:txBody>
      </p:sp>
    </p:spTree>
    <p:extLst>
      <p:ext uri="{BB962C8B-B14F-4D97-AF65-F5344CB8AC3E}">
        <p14:creationId xmlns:p14="http://schemas.microsoft.com/office/powerpoint/2010/main" val="407909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77888" y="2421413"/>
            <a:ext cx="6719490" cy="4585416"/>
          </a:xfrm>
          <a:custGeom>
            <a:avLst/>
            <a:gdLst/>
            <a:ahLst/>
            <a:cxnLst/>
            <a:rect l="l" t="t" r="r" b="b"/>
            <a:pathLst>
              <a:path w="8520322" h="6314739">
                <a:moveTo>
                  <a:pt x="0" y="0"/>
                </a:moveTo>
                <a:lnTo>
                  <a:pt x="8520322" y="0"/>
                </a:lnTo>
                <a:lnTo>
                  <a:pt x="8520322" y="6314739"/>
                </a:lnTo>
                <a:lnTo>
                  <a:pt x="0" y="6314739"/>
                </a:lnTo>
                <a:lnTo>
                  <a:pt x="0" y="0"/>
                </a:lnTo>
                <a:close/>
              </a:path>
            </a:pathLst>
          </a:custGeom>
          <a:blipFill>
            <a:blip r:embed="rId2"/>
            <a:stretch>
              <a:fillRect/>
            </a:stretch>
          </a:blipFill>
        </p:spPr>
        <p:txBody>
          <a:bodyPr/>
          <a:lstStyle/>
          <a:p>
            <a:endParaRPr lang="en-US"/>
          </a:p>
        </p:txBody>
      </p:sp>
      <p:grpSp>
        <p:nvGrpSpPr>
          <p:cNvPr id="8" name="Group 8"/>
          <p:cNvGrpSpPr/>
          <p:nvPr/>
        </p:nvGrpSpPr>
        <p:grpSpPr>
          <a:xfrm>
            <a:off x="635426" y="606641"/>
            <a:ext cx="17262368" cy="844118"/>
            <a:chOff x="0" y="0"/>
            <a:chExt cx="23016491" cy="1125490"/>
          </a:xfrm>
        </p:grpSpPr>
        <p:grpSp>
          <p:nvGrpSpPr>
            <p:cNvPr id="9" name="Group 9"/>
            <p:cNvGrpSpPr/>
            <p:nvPr/>
          </p:nvGrpSpPr>
          <p:grpSpPr>
            <a:xfrm>
              <a:off x="0" y="0"/>
              <a:ext cx="23016491" cy="1125490"/>
              <a:chOff x="0" y="0"/>
              <a:chExt cx="4546467" cy="222319"/>
            </a:xfrm>
          </p:grpSpPr>
          <p:sp>
            <p:nvSpPr>
              <p:cNvPr id="10" name="Freeform 10"/>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11" name="TextBox 11"/>
              <p:cNvSpPr txBox="1"/>
              <p:nvPr/>
            </p:nvSpPr>
            <p:spPr>
              <a:xfrm>
                <a:off x="0" y="-38100"/>
                <a:ext cx="4546467" cy="260419"/>
              </a:xfrm>
              <a:prstGeom prst="rect">
                <a:avLst/>
              </a:prstGeom>
            </p:spPr>
            <p:txBody>
              <a:bodyPr lIns="50800" tIns="50800" rIns="50800" bIns="50800" rtlCol="0" anchor="ctr"/>
              <a:lstStyle/>
              <a:p>
                <a:pPr algn="ctr">
                  <a:lnSpc>
                    <a:spcPts val="2659"/>
                  </a:lnSpc>
                </a:pPr>
                <a:endParaRPr/>
              </a:p>
            </p:txBody>
          </p:sp>
        </p:grpSp>
        <p:sp>
          <p:nvSpPr>
            <p:cNvPr id="12" name="AutoShape 12"/>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endParaRPr lang="en-US"/>
            </a:p>
          </p:txBody>
        </p:sp>
        <p:sp>
          <p:nvSpPr>
            <p:cNvPr id="13" name="AutoShape 13"/>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endParaRPr lang="en-US"/>
            </a:p>
          </p:txBody>
        </p:sp>
        <p:sp>
          <p:nvSpPr>
            <p:cNvPr id="14" name="AutoShape 14"/>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endParaRPr lang="en-US"/>
            </a:p>
          </p:txBody>
        </p:sp>
        <p:grpSp>
          <p:nvGrpSpPr>
            <p:cNvPr id="15" name="Group 15"/>
            <p:cNvGrpSpPr/>
            <p:nvPr/>
          </p:nvGrpSpPr>
          <p:grpSpPr>
            <a:xfrm>
              <a:off x="21430813" y="361957"/>
              <a:ext cx="385123" cy="389674"/>
              <a:chOff x="0" y="0"/>
              <a:chExt cx="76074" cy="76973"/>
            </a:xfrm>
          </p:grpSpPr>
          <p:sp>
            <p:nvSpPr>
              <p:cNvPr id="16" name="Freeform 16"/>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endParaRPr lang="en-US"/>
              </a:p>
            </p:txBody>
          </p:sp>
          <p:sp>
            <p:nvSpPr>
              <p:cNvPr id="17" name="TextBox 17"/>
              <p:cNvSpPr txBox="1"/>
              <p:nvPr/>
            </p:nvSpPr>
            <p:spPr>
              <a:xfrm>
                <a:off x="0" y="-38100"/>
                <a:ext cx="76074" cy="115073"/>
              </a:xfrm>
              <a:prstGeom prst="rect">
                <a:avLst/>
              </a:prstGeom>
            </p:spPr>
            <p:txBody>
              <a:bodyPr lIns="50800" tIns="50800" rIns="50800" bIns="50800" rtlCol="0" anchor="ctr"/>
              <a:lstStyle/>
              <a:p>
                <a:pPr algn="ctr">
                  <a:lnSpc>
                    <a:spcPts val="2659"/>
                  </a:lnSpc>
                </a:pPr>
                <a:endParaRPr/>
              </a:p>
            </p:txBody>
          </p:sp>
        </p:grpSp>
      </p:grpSp>
      <p:sp>
        <p:nvSpPr>
          <p:cNvPr id="19" name="TextBox 19"/>
          <p:cNvSpPr txBox="1"/>
          <p:nvPr/>
        </p:nvSpPr>
        <p:spPr>
          <a:xfrm>
            <a:off x="1028700" y="2119443"/>
            <a:ext cx="7658100" cy="3909147"/>
          </a:xfrm>
          <a:prstGeom prst="rect">
            <a:avLst/>
          </a:prstGeom>
        </p:spPr>
        <p:txBody>
          <a:bodyPr wrap="square" lIns="0" tIns="0" rIns="0" bIns="0" rtlCol="0" anchor="t">
            <a:spAutoFit/>
          </a:bodyPr>
          <a:lstStyle/>
          <a:p>
            <a:pPr algn="l">
              <a:lnSpc>
                <a:spcPts val="10260"/>
              </a:lnSpc>
              <a:spcBef>
                <a:spcPct val="0"/>
              </a:spcBef>
            </a:pPr>
            <a:r>
              <a:rPr lang="ro-RO" sz="7328" dirty="0">
                <a:solidFill>
                  <a:srgbClr val="FF5757"/>
                </a:solidFill>
                <a:latin typeface="Fira Code"/>
              </a:rPr>
              <a:t>Stație Meteo</a:t>
            </a:r>
            <a:r>
              <a:rPr lang="en-US" sz="7328" dirty="0">
                <a:solidFill>
                  <a:srgbClr val="FFFFFF"/>
                </a:solidFill>
                <a:latin typeface="Fira Code"/>
              </a:rPr>
              <a:t>  </a:t>
            </a:r>
            <a:r>
              <a:rPr lang="ro-RO" sz="7328" dirty="0">
                <a:solidFill>
                  <a:srgbClr val="7ED957"/>
                </a:solidFill>
                <a:latin typeface="Fira Code"/>
              </a:rPr>
              <a:t>bazată pe </a:t>
            </a:r>
            <a:r>
              <a:rPr lang="en-US" sz="7328" dirty="0">
                <a:solidFill>
                  <a:srgbClr val="FFFFFF"/>
                </a:solidFill>
                <a:latin typeface="Fira Code"/>
              </a:rPr>
              <a:t> </a:t>
            </a:r>
            <a:r>
              <a:rPr lang="ro-RO" sz="7328" dirty="0">
                <a:solidFill>
                  <a:srgbClr val="AB81FF"/>
                </a:solidFill>
                <a:latin typeface="Fira Code"/>
              </a:rPr>
              <a:t>IoT</a:t>
            </a:r>
            <a:endParaRPr lang="en-US" sz="7328" dirty="0">
              <a:solidFill>
                <a:srgbClr val="AB81FF"/>
              </a:solidFill>
              <a:latin typeface="Fira Code"/>
            </a:endParaRPr>
          </a:p>
        </p:txBody>
      </p:sp>
      <p:sp>
        <p:nvSpPr>
          <p:cNvPr id="21" name="TextBox 18">
            <a:extLst>
              <a:ext uri="{FF2B5EF4-FFF2-40B4-BE49-F238E27FC236}">
                <a16:creationId xmlns:a16="http://schemas.microsoft.com/office/drawing/2014/main" id="{27E840E2-109F-BED6-E768-7BDFB78EBBA8}"/>
              </a:ext>
            </a:extLst>
          </p:cNvPr>
          <p:cNvSpPr txBox="1"/>
          <p:nvPr/>
        </p:nvSpPr>
        <p:spPr>
          <a:xfrm>
            <a:off x="390207" y="773748"/>
            <a:ext cx="14813338" cy="480837"/>
          </a:xfrm>
          <a:prstGeom prst="rect">
            <a:avLst/>
          </a:prstGeom>
        </p:spPr>
        <p:txBody>
          <a:bodyPr wrap="square" lIns="0" tIns="0" rIns="0" bIns="0" rtlCol="0" anchor="t">
            <a:spAutoFit/>
          </a:bodyPr>
          <a:lstStyle/>
          <a:p>
            <a:pPr algn="ctr">
              <a:lnSpc>
                <a:spcPts val="3920"/>
              </a:lnSpc>
            </a:pPr>
            <a:r>
              <a:rPr lang="en-US" sz="2800" dirty="0">
                <a:solidFill>
                  <a:srgbClr val="AB81FF"/>
                </a:solidFill>
                <a:latin typeface="Fira Code"/>
              </a:rPr>
              <a:t>&lt;</a:t>
            </a:r>
            <a:r>
              <a:rPr lang="ro-RO" sz="2800" dirty="0">
                <a:solidFill>
                  <a:srgbClr val="AB81FF"/>
                </a:solidFill>
                <a:latin typeface="Fira Code"/>
              </a:rPr>
              <a:t>Prezentarea lucrării de licență</a:t>
            </a:r>
            <a:r>
              <a:rPr lang="en-GB" sz="2800" dirty="0">
                <a:solidFill>
                  <a:srgbClr val="AB81FF"/>
                </a:solidFill>
                <a:latin typeface="Fira Code"/>
              </a:rPr>
              <a:t>&gt;</a:t>
            </a:r>
            <a:endParaRPr lang="en-US" sz="2800" dirty="0">
              <a:solidFill>
                <a:srgbClr val="AB81FF"/>
              </a:solidFill>
              <a:latin typeface="Fira Code"/>
            </a:endParaRPr>
          </a:p>
        </p:txBody>
      </p:sp>
      <p:grpSp>
        <p:nvGrpSpPr>
          <p:cNvPr id="3" name="Group 3">
            <a:extLst>
              <a:ext uri="{FF2B5EF4-FFF2-40B4-BE49-F238E27FC236}">
                <a16:creationId xmlns:a16="http://schemas.microsoft.com/office/drawing/2014/main" id="{A00A38F3-FF09-8ED9-04E2-E81F3AB6877D}"/>
              </a:ext>
            </a:extLst>
          </p:cNvPr>
          <p:cNvGrpSpPr/>
          <p:nvPr/>
        </p:nvGrpSpPr>
        <p:grpSpPr>
          <a:xfrm>
            <a:off x="891513" y="7734300"/>
            <a:ext cx="8229600" cy="1755848"/>
            <a:chOff x="0" y="-38100"/>
            <a:chExt cx="1600749" cy="275091"/>
          </a:xfrm>
        </p:grpSpPr>
        <p:sp>
          <p:nvSpPr>
            <p:cNvPr id="4" name="Freeform 4">
              <a:extLst>
                <a:ext uri="{FF2B5EF4-FFF2-40B4-BE49-F238E27FC236}">
                  <a16:creationId xmlns:a16="http://schemas.microsoft.com/office/drawing/2014/main" id="{1176A51E-8BF2-22A6-EF82-3C2CA9123BD9}"/>
                </a:ext>
              </a:extLst>
            </p:cNvPr>
            <p:cNvSpPr/>
            <p:nvPr/>
          </p:nvSpPr>
          <p:spPr>
            <a:xfrm>
              <a:off x="0" y="0"/>
              <a:ext cx="1600749" cy="236991"/>
            </a:xfrm>
            <a:custGeom>
              <a:avLst/>
              <a:gdLst/>
              <a:ahLst/>
              <a:cxnLst/>
              <a:rect l="l" t="t" r="r" b="b"/>
              <a:pathLst>
                <a:path w="1600749" h="236991">
                  <a:moveTo>
                    <a:pt x="30571" y="0"/>
                  </a:moveTo>
                  <a:lnTo>
                    <a:pt x="1570178" y="0"/>
                  </a:lnTo>
                  <a:cubicBezTo>
                    <a:pt x="1578286" y="0"/>
                    <a:pt x="1586062" y="3221"/>
                    <a:pt x="1591795" y="8954"/>
                  </a:cubicBezTo>
                  <a:cubicBezTo>
                    <a:pt x="1597528" y="14687"/>
                    <a:pt x="1600749" y="22463"/>
                    <a:pt x="1600749" y="30571"/>
                  </a:cubicBezTo>
                  <a:lnTo>
                    <a:pt x="1600749" y="206420"/>
                  </a:lnTo>
                  <a:cubicBezTo>
                    <a:pt x="1600749" y="223304"/>
                    <a:pt x="1587062" y="236991"/>
                    <a:pt x="1570178" y="236991"/>
                  </a:cubicBezTo>
                  <a:lnTo>
                    <a:pt x="30571" y="236991"/>
                  </a:lnTo>
                  <a:cubicBezTo>
                    <a:pt x="22463" y="236991"/>
                    <a:pt x="14687" y="233770"/>
                    <a:pt x="8954" y="228037"/>
                  </a:cubicBezTo>
                  <a:cubicBezTo>
                    <a:pt x="3221" y="222304"/>
                    <a:pt x="0" y="214528"/>
                    <a:pt x="0" y="206420"/>
                  </a:cubicBezTo>
                  <a:lnTo>
                    <a:pt x="0" y="30571"/>
                  </a:lnTo>
                  <a:cubicBezTo>
                    <a:pt x="0" y="22463"/>
                    <a:pt x="3221" y="14687"/>
                    <a:pt x="8954" y="8954"/>
                  </a:cubicBezTo>
                  <a:cubicBezTo>
                    <a:pt x="14687" y="3221"/>
                    <a:pt x="22463" y="0"/>
                    <a:pt x="30571" y="0"/>
                  </a:cubicBezTo>
                  <a:close/>
                </a:path>
              </a:pathLst>
            </a:custGeom>
            <a:solidFill>
              <a:srgbClr val="FFC535"/>
            </a:solidFill>
            <a:ln cap="rnd">
              <a:noFill/>
              <a:prstDash val="solid"/>
              <a:round/>
            </a:ln>
          </p:spPr>
          <p:txBody>
            <a:bodyPr/>
            <a:lstStyle/>
            <a:p>
              <a:endParaRPr lang="en-US" dirty="0"/>
            </a:p>
          </p:txBody>
        </p:sp>
        <p:sp>
          <p:nvSpPr>
            <p:cNvPr id="5" name="TextBox 5">
              <a:extLst>
                <a:ext uri="{FF2B5EF4-FFF2-40B4-BE49-F238E27FC236}">
                  <a16:creationId xmlns:a16="http://schemas.microsoft.com/office/drawing/2014/main" id="{A42656D6-B48C-53CF-2D32-5E5EA83020F7}"/>
                </a:ext>
              </a:extLst>
            </p:cNvPr>
            <p:cNvSpPr txBox="1"/>
            <p:nvPr/>
          </p:nvSpPr>
          <p:spPr>
            <a:xfrm>
              <a:off x="0" y="-38100"/>
              <a:ext cx="1600749" cy="275091"/>
            </a:xfrm>
            <a:prstGeom prst="rect">
              <a:avLst/>
            </a:prstGeom>
          </p:spPr>
          <p:txBody>
            <a:bodyPr lIns="50800" tIns="50800" rIns="50800" bIns="50800" rtlCol="0" anchor="ctr"/>
            <a:lstStyle/>
            <a:p>
              <a:pPr algn="ctr">
                <a:lnSpc>
                  <a:spcPts val="2659"/>
                </a:lnSpc>
                <a:spcBef>
                  <a:spcPct val="0"/>
                </a:spcBef>
              </a:pPr>
              <a:endParaRPr dirty="0"/>
            </a:p>
          </p:txBody>
        </p:sp>
      </p:grpSp>
      <p:sp>
        <p:nvSpPr>
          <p:cNvPr id="18" name="TextBox 20">
            <a:extLst>
              <a:ext uri="{FF2B5EF4-FFF2-40B4-BE49-F238E27FC236}">
                <a16:creationId xmlns:a16="http://schemas.microsoft.com/office/drawing/2014/main" id="{BE617597-9B4B-1349-C15B-14C410A36843}"/>
              </a:ext>
            </a:extLst>
          </p:cNvPr>
          <p:cNvSpPr txBox="1"/>
          <p:nvPr/>
        </p:nvSpPr>
        <p:spPr>
          <a:xfrm>
            <a:off x="1105214" y="8179334"/>
            <a:ext cx="7733986" cy="1130053"/>
          </a:xfrm>
          <a:prstGeom prst="rect">
            <a:avLst/>
          </a:prstGeom>
        </p:spPr>
        <p:txBody>
          <a:bodyPr wrap="square" lIns="0" tIns="0" rIns="0" bIns="0" rtlCol="0" anchor="t">
            <a:spAutoFit/>
          </a:bodyPr>
          <a:lstStyle/>
          <a:p>
            <a:pPr algn="ctr">
              <a:lnSpc>
                <a:spcPts val="4455"/>
              </a:lnSpc>
            </a:pPr>
            <a:r>
              <a:rPr lang="ro-RO" sz="3182" dirty="0">
                <a:solidFill>
                  <a:srgbClr val="000000"/>
                </a:solidFill>
                <a:latin typeface="Fira Code"/>
              </a:rPr>
              <a:t>Coordonator știițific</a:t>
            </a:r>
            <a:r>
              <a:rPr lang="en-GB" sz="3182" dirty="0">
                <a:solidFill>
                  <a:srgbClr val="000000"/>
                </a:solidFill>
                <a:latin typeface="Fira Code"/>
              </a:rPr>
              <a:t>:</a:t>
            </a:r>
            <a:endParaRPr lang="ro-RO" sz="3182" dirty="0">
              <a:solidFill>
                <a:srgbClr val="000000"/>
              </a:solidFill>
              <a:latin typeface="Fira Code"/>
            </a:endParaRPr>
          </a:p>
          <a:p>
            <a:pPr algn="ctr">
              <a:lnSpc>
                <a:spcPts val="4455"/>
              </a:lnSpc>
            </a:pPr>
            <a:r>
              <a:rPr lang="ro-RO" sz="3182" dirty="0">
                <a:solidFill>
                  <a:srgbClr val="000000"/>
                </a:solidFill>
                <a:latin typeface="Fira Code"/>
              </a:rPr>
              <a:t>Prof.Dr.Ing. Radu Rădescu</a:t>
            </a:r>
            <a:endParaRPr lang="en-US" sz="3182" dirty="0">
              <a:solidFill>
                <a:srgbClr val="000000"/>
              </a:solidFill>
              <a:latin typeface="Fira Code"/>
            </a:endParaRPr>
          </a:p>
        </p:txBody>
      </p:sp>
      <p:grpSp>
        <p:nvGrpSpPr>
          <p:cNvPr id="20" name="Group 3">
            <a:extLst>
              <a:ext uri="{FF2B5EF4-FFF2-40B4-BE49-F238E27FC236}">
                <a16:creationId xmlns:a16="http://schemas.microsoft.com/office/drawing/2014/main" id="{613F826A-0A2B-42DA-AE51-02B54C742252}"/>
              </a:ext>
            </a:extLst>
          </p:cNvPr>
          <p:cNvGrpSpPr/>
          <p:nvPr/>
        </p:nvGrpSpPr>
        <p:grpSpPr>
          <a:xfrm>
            <a:off x="9539816" y="7734300"/>
            <a:ext cx="8229600" cy="1755848"/>
            <a:chOff x="0" y="-38100"/>
            <a:chExt cx="1600749" cy="275091"/>
          </a:xfrm>
        </p:grpSpPr>
        <p:sp>
          <p:nvSpPr>
            <p:cNvPr id="22" name="Freeform 4">
              <a:extLst>
                <a:ext uri="{FF2B5EF4-FFF2-40B4-BE49-F238E27FC236}">
                  <a16:creationId xmlns:a16="http://schemas.microsoft.com/office/drawing/2014/main" id="{18D50AC6-57B9-08CB-3DEF-2BD334F3E7C3}"/>
                </a:ext>
              </a:extLst>
            </p:cNvPr>
            <p:cNvSpPr/>
            <p:nvPr/>
          </p:nvSpPr>
          <p:spPr>
            <a:xfrm>
              <a:off x="0" y="0"/>
              <a:ext cx="1600749" cy="236991"/>
            </a:xfrm>
            <a:custGeom>
              <a:avLst/>
              <a:gdLst/>
              <a:ahLst/>
              <a:cxnLst/>
              <a:rect l="l" t="t" r="r" b="b"/>
              <a:pathLst>
                <a:path w="1600749" h="236991">
                  <a:moveTo>
                    <a:pt x="30571" y="0"/>
                  </a:moveTo>
                  <a:lnTo>
                    <a:pt x="1570178" y="0"/>
                  </a:lnTo>
                  <a:cubicBezTo>
                    <a:pt x="1578286" y="0"/>
                    <a:pt x="1586062" y="3221"/>
                    <a:pt x="1591795" y="8954"/>
                  </a:cubicBezTo>
                  <a:cubicBezTo>
                    <a:pt x="1597528" y="14687"/>
                    <a:pt x="1600749" y="22463"/>
                    <a:pt x="1600749" y="30571"/>
                  </a:cubicBezTo>
                  <a:lnTo>
                    <a:pt x="1600749" y="206420"/>
                  </a:lnTo>
                  <a:cubicBezTo>
                    <a:pt x="1600749" y="223304"/>
                    <a:pt x="1587062" y="236991"/>
                    <a:pt x="1570178" y="236991"/>
                  </a:cubicBezTo>
                  <a:lnTo>
                    <a:pt x="30571" y="236991"/>
                  </a:lnTo>
                  <a:cubicBezTo>
                    <a:pt x="22463" y="236991"/>
                    <a:pt x="14687" y="233770"/>
                    <a:pt x="8954" y="228037"/>
                  </a:cubicBezTo>
                  <a:cubicBezTo>
                    <a:pt x="3221" y="222304"/>
                    <a:pt x="0" y="214528"/>
                    <a:pt x="0" y="206420"/>
                  </a:cubicBezTo>
                  <a:lnTo>
                    <a:pt x="0" y="30571"/>
                  </a:lnTo>
                  <a:cubicBezTo>
                    <a:pt x="0" y="22463"/>
                    <a:pt x="3221" y="14687"/>
                    <a:pt x="8954" y="8954"/>
                  </a:cubicBezTo>
                  <a:cubicBezTo>
                    <a:pt x="14687" y="3221"/>
                    <a:pt x="22463" y="0"/>
                    <a:pt x="30571" y="0"/>
                  </a:cubicBezTo>
                  <a:close/>
                </a:path>
              </a:pathLst>
            </a:custGeom>
            <a:solidFill>
              <a:srgbClr val="00B0F0"/>
            </a:solidFill>
            <a:ln cap="rnd">
              <a:noFill/>
              <a:prstDash val="solid"/>
              <a:round/>
            </a:ln>
          </p:spPr>
          <p:txBody>
            <a:bodyPr/>
            <a:lstStyle/>
            <a:p>
              <a:endParaRPr lang="en-US" dirty="0"/>
            </a:p>
          </p:txBody>
        </p:sp>
        <p:sp>
          <p:nvSpPr>
            <p:cNvPr id="23" name="TextBox 5">
              <a:extLst>
                <a:ext uri="{FF2B5EF4-FFF2-40B4-BE49-F238E27FC236}">
                  <a16:creationId xmlns:a16="http://schemas.microsoft.com/office/drawing/2014/main" id="{0C4AA948-15B1-B360-5371-64EF39BF4B82}"/>
                </a:ext>
              </a:extLst>
            </p:cNvPr>
            <p:cNvSpPr txBox="1"/>
            <p:nvPr/>
          </p:nvSpPr>
          <p:spPr>
            <a:xfrm>
              <a:off x="0" y="-38100"/>
              <a:ext cx="1600749" cy="275091"/>
            </a:xfrm>
            <a:prstGeom prst="rect">
              <a:avLst/>
            </a:prstGeom>
          </p:spPr>
          <p:txBody>
            <a:bodyPr lIns="50800" tIns="50800" rIns="50800" bIns="50800" rtlCol="0" anchor="ctr"/>
            <a:lstStyle/>
            <a:p>
              <a:pPr algn="ctr">
                <a:lnSpc>
                  <a:spcPts val="2659"/>
                </a:lnSpc>
                <a:spcBef>
                  <a:spcPct val="0"/>
                </a:spcBef>
              </a:pPr>
              <a:endParaRPr dirty="0"/>
            </a:p>
          </p:txBody>
        </p:sp>
      </p:grpSp>
      <p:sp>
        <p:nvSpPr>
          <p:cNvPr id="24" name="TextBox 20">
            <a:extLst>
              <a:ext uri="{FF2B5EF4-FFF2-40B4-BE49-F238E27FC236}">
                <a16:creationId xmlns:a16="http://schemas.microsoft.com/office/drawing/2014/main" id="{5F038C87-A5E2-CE32-63C8-EE5A870A6F6D}"/>
              </a:ext>
            </a:extLst>
          </p:cNvPr>
          <p:cNvSpPr txBox="1"/>
          <p:nvPr/>
        </p:nvSpPr>
        <p:spPr>
          <a:xfrm>
            <a:off x="9753517" y="8179334"/>
            <a:ext cx="7733986" cy="1130053"/>
          </a:xfrm>
          <a:prstGeom prst="rect">
            <a:avLst/>
          </a:prstGeom>
        </p:spPr>
        <p:txBody>
          <a:bodyPr wrap="square" lIns="0" tIns="0" rIns="0" bIns="0" rtlCol="0" anchor="t">
            <a:spAutoFit/>
          </a:bodyPr>
          <a:lstStyle/>
          <a:p>
            <a:pPr algn="ctr">
              <a:lnSpc>
                <a:spcPts val="4455"/>
              </a:lnSpc>
            </a:pPr>
            <a:r>
              <a:rPr lang="en-GB" sz="3182" dirty="0">
                <a:solidFill>
                  <a:srgbClr val="000000"/>
                </a:solidFill>
                <a:latin typeface="Fira Code"/>
              </a:rPr>
              <a:t>Student:</a:t>
            </a:r>
          </a:p>
          <a:p>
            <a:pPr algn="ctr">
              <a:lnSpc>
                <a:spcPts val="4455"/>
              </a:lnSpc>
            </a:pPr>
            <a:r>
              <a:rPr lang="en-GB" sz="3182" dirty="0">
                <a:solidFill>
                  <a:srgbClr val="000000"/>
                </a:solidFill>
                <a:latin typeface="Fira Code"/>
              </a:rPr>
              <a:t>Tudor-Bogdan </a:t>
            </a:r>
            <a:r>
              <a:rPr lang="en-GB" sz="3182" dirty="0" err="1">
                <a:solidFill>
                  <a:srgbClr val="000000"/>
                </a:solidFill>
                <a:latin typeface="Fira Code"/>
              </a:rPr>
              <a:t>Gean</a:t>
            </a:r>
            <a:r>
              <a:rPr lang="ro-RO" sz="3182" dirty="0">
                <a:solidFill>
                  <a:srgbClr val="000000"/>
                </a:solidFill>
                <a:latin typeface="Fira Code"/>
              </a:rPr>
              <a:t>ă</a:t>
            </a:r>
            <a:endParaRPr lang="en-US" sz="3182" dirty="0">
              <a:solidFill>
                <a:srgbClr val="000000"/>
              </a:solidFill>
              <a:latin typeface="Fira Cod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35426" y="606641"/>
            <a:ext cx="17262368" cy="844118"/>
            <a:chOff x="0" y="0"/>
            <a:chExt cx="23016491" cy="1125490"/>
          </a:xfrm>
        </p:grpSpPr>
        <p:grpSp>
          <p:nvGrpSpPr>
            <p:cNvPr id="3" name="Group 3"/>
            <p:cNvGrpSpPr/>
            <p:nvPr/>
          </p:nvGrpSpPr>
          <p:grpSpPr>
            <a:xfrm>
              <a:off x="0" y="0"/>
              <a:ext cx="23016491" cy="1125490"/>
              <a:chOff x="0" y="0"/>
              <a:chExt cx="4546467" cy="222319"/>
            </a:xfrm>
          </p:grpSpPr>
          <p:sp>
            <p:nvSpPr>
              <p:cNvPr id="4" name="Freeform 4"/>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38100"/>
                <a:ext cx="4546467" cy="2604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AutoShape 6"/>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AutoShape 7"/>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AutoShape 8"/>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9" name="Group 9"/>
            <p:cNvGrpSpPr/>
            <p:nvPr/>
          </p:nvGrpSpPr>
          <p:grpSpPr>
            <a:xfrm>
              <a:off x="21430813" y="361957"/>
              <a:ext cx="385123" cy="389674"/>
              <a:chOff x="0" y="0"/>
              <a:chExt cx="76074" cy="76973"/>
            </a:xfrm>
          </p:grpSpPr>
          <p:sp>
            <p:nvSpPr>
              <p:cNvPr id="10" name="Freeform 10"/>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a:off x="0" y="-38100"/>
                <a:ext cx="76074" cy="11507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15" name="TextBox 15"/>
          <p:cNvSpPr txBox="1"/>
          <p:nvPr/>
        </p:nvSpPr>
        <p:spPr>
          <a:xfrm>
            <a:off x="1028700" y="1893971"/>
            <a:ext cx="17259300" cy="1267398"/>
          </a:xfrm>
          <a:prstGeom prst="rect">
            <a:avLst/>
          </a:prstGeom>
        </p:spPr>
        <p:txBody>
          <a:bodyPr lIns="0" tIns="0" rIns="0" bIns="0" rtlCol="0" anchor="t">
            <a:spAutoFit/>
          </a:bodyPr>
          <a:lstStyle/>
          <a:p>
            <a:pPr marL="0" marR="0" lvl="0" indent="0" algn="l" defTabSz="914400" rtl="0" eaLnBrk="1" fontAlgn="auto" latinLnBrk="0" hangingPunct="1">
              <a:lnSpc>
                <a:spcPts val="10260"/>
              </a:lnSpc>
              <a:spcBef>
                <a:spcPct val="0"/>
              </a:spcBef>
              <a:spcAft>
                <a:spcPts val="0"/>
              </a:spcAft>
              <a:buClrTx/>
              <a:buSzTx/>
              <a:buFontTx/>
              <a:buNone/>
              <a:tabLst/>
              <a:defRPr/>
            </a:pPr>
            <a:r>
              <a:rPr lang="ro-RO" sz="7328" dirty="0">
                <a:solidFill>
                  <a:srgbClr val="FFFF00"/>
                </a:solidFill>
                <a:latin typeface="Fira Code"/>
              </a:rPr>
              <a:t>D</a:t>
            </a:r>
            <a:r>
              <a:rPr kumimoji="0" lang="en-GB" sz="7328" b="0" i="0" u="none" strike="noStrike" kern="1200" cap="none" spc="0" normalizeH="0" baseline="0" noProof="0" dirty="0" err="1">
                <a:ln>
                  <a:noFill/>
                </a:ln>
                <a:solidFill>
                  <a:srgbClr val="FFFF00"/>
                </a:solidFill>
                <a:effectLst/>
                <a:uLnTx/>
                <a:uFillTx/>
                <a:latin typeface="Fira Code"/>
                <a:ea typeface="+mn-ea"/>
                <a:cs typeface="+mn-cs"/>
              </a:rPr>
              <a:t>iagrama</a:t>
            </a:r>
            <a:r>
              <a:rPr kumimoji="0" lang="en-GB" sz="7328" b="0" i="0" u="none" strike="noStrike" kern="1200" cap="none" spc="0" normalizeH="0" baseline="0" noProof="0" dirty="0">
                <a:ln>
                  <a:noFill/>
                </a:ln>
                <a:solidFill>
                  <a:srgbClr val="FFFF00"/>
                </a:solidFill>
                <a:effectLst/>
                <a:uLnTx/>
                <a:uFillTx/>
                <a:latin typeface="Fira Code"/>
                <a:ea typeface="+mn-ea"/>
                <a:cs typeface="+mn-cs"/>
              </a:rPr>
              <a:t> Rela</a:t>
            </a:r>
            <a:r>
              <a:rPr kumimoji="0" lang="ro-RO" sz="7328" b="0" i="0" u="none" strike="noStrike" kern="1200" cap="none" spc="0" normalizeH="0" baseline="0" noProof="0" dirty="0">
                <a:ln>
                  <a:noFill/>
                </a:ln>
                <a:solidFill>
                  <a:srgbClr val="FFFF00"/>
                </a:solidFill>
                <a:effectLst/>
                <a:uLnTx/>
                <a:uFillTx/>
                <a:latin typeface="Fira Code"/>
                <a:ea typeface="+mn-ea"/>
                <a:cs typeface="+mn-cs"/>
              </a:rPr>
              <a:t>ție- Entitate</a:t>
            </a:r>
            <a:endParaRPr kumimoji="0" lang="en-US" sz="7328" b="0" i="0" u="none" strike="noStrike" kern="1200" cap="none" spc="0" normalizeH="0" baseline="0" noProof="0" dirty="0">
              <a:ln>
                <a:noFill/>
              </a:ln>
              <a:solidFill>
                <a:srgbClr val="FFFF00"/>
              </a:solidFill>
              <a:effectLst/>
              <a:uLnTx/>
              <a:uFillTx/>
              <a:latin typeface="Fira Code"/>
              <a:ea typeface="+mn-ea"/>
              <a:cs typeface="+mn-cs"/>
            </a:endParaRPr>
          </a:p>
        </p:txBody>
      </p:sp>
      <p:sp>
        <p:nvSpPr>
          <p:cNvPr id="17" name="AutoShape 17"/>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5124" name="Picture 4">
            <a:extLst>
              <a:ext uri="{FF2B5EF4-FFF2-40B4-BE49-F238E27FC236}">
                <a16:creationId xmlns:a16="http://schemas.microsoft.com/office/drawing/2014/main" id="{0A3B0CBA-D39C-795D-60C7-6D33617C148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3913" y="3737609"/>
            <a:ext cx="9620174" cy="465542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8">
            <a:extLst>
              <a:ext uri="{FF2B5EF4-FFF2-40B4-BE49-F238E27FC236}">
                <a16:creationId xmlns:a16="http://schemas.microsoft.com/office/drawing/2014/main" id="{E26B80B4-F54D-1C6F-2458-4694E372CCC9}"/>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extLst>
      <p:ext uri="{BB962C8B-B14F-4D97-AF65-F5344CB8AC3E}">
        <p14:creationId xmlns:p14="http://schemas.microsoft.com/office/powerpoint/2010/main" val="1502663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635426" y="606641"/>
            <a:ext cx="17262368" cy="844118"/>
            <a:chOff x="0" y="0"/>
            <a:chExt cx="23016491" cy="1125490"/>
          </a:xfrm>
        </p:grpSpPr>
        <p:grpSp>
          <p:nvGrpSpPr>
            <p:cNvPr id="5" name="Group 5"/>
            <p:cNvGrpSpPr/>
            <p:nvPr/>
          </p:nvGrpSpPr>
          <p:grpSpPr>
            <a:xfrm>
              <a:off x="0" y="0"/>
              <a:ext cx="23016491" cy="1125490"/>
              <a:chOff x="0" y="0"/>
              <a:chExt cx="4546467" cy="222319"/>
            </a:xfrm>
          </p:grpSpPr>
          <p:sp>
            <p:nvSpPr>
              <p:cNvPr id="6" name="Freeform 6"/>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0" y="-38100"/>
                <a:ext cx="4546467" cy="2604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AutoShape 8"/>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AutoShape 9"/>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AutoShape 10"/>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1" name="Group 11"/>
            <p:cNvGrpSpPr/>
            <p:nvPr/>
          </p:nvGrpSpPr>
          <p:grpSpPr>
            <a:xfrm>
              <a:off x="21430813" y="361957"/>
              <a:ext cx="385123" cy="389674"/>
              <a:chOff x="0" y="0"/>
              <a:chExt cx="76074" cy="76973"/>
            </a:xfrm>
          </p:grpSpPr>
          <p:sp>
            <p:nvSpPr>
              <p:cNvPr id="12" name="Freeform 12"/>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3"/>
              <p:cNvSpPr txBox="1"/>
              <p:nvPr/>
            </p:nvSpPr>
            <p:spPr>
              <a:xfrm>
                <a:off x="0" y="-38100"/>
                <a:ext cx="76074" cy="11507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15" name="TextBox 15"/>
          <p:cNvSpPr txBox="1"/>
          <p:nvPr/>
        </p:nvSpPr>
        <p:spPr>
          <a:xfrm>
            <a:off x="3352800" y="2712874"/>
            <a:ext cx="7772400" cy="1141723"/>
          </a:xfrm>
          <a:prstGeom prst="rect">
            <a:avLst/>
          </a:prstGeom>
        </p:spPr>
        <p:txBody>
          <a:bodyPr wrap="square" lIns="0" tIns="0" rIns="0" bIns="0" rtlCol="0" anchor="t">
            <a:spAutoFit/>
          </a:bodyPr>
          <a:lstStyle/>
          <a:p>
            <a:pPr marL="0" marR="0" lvl="0" indent="0" algn="l" defTabSz="914400" rtl="0" eaLnBrk="1" fontAlgn="auto" latinLnBrk="0" hangingPunct="1">
              <a:lnSpc>
                <a:spcPts val="10260"/>
              </a:lnSpc>
              <a:spcBef>
                <a:spcPct val="0"/>
              </a:spcBef>
              <a:spcAft>
                <a:spcPts val="0"/>
              </a:spcAft>
              <a:buClrTx/>
              <a:buSzTx/>
              <a:buFontTx/>
              <a:buNone/>
              <a:tabLst/>
              <a:defRPr/>
            </a:pPr>
            <a:r>
              <a:rPr lang="ro-RO" sz="4000" dirty="0">
                <a:solidFill>
                  <a:srgbClr val="FFFFFF"/>
                </a:solidFill>
                <a:latin typeface="Fira Code"/>
              </a:rPr>
              <a:t>Antrenarea Modelului</a:t>
            </a:r>
            <a:endParaRPr kumimoji="0" lang="en-US" sz="4000" b="0" i="0" u="none" strike="noStrike" kern="1200" cap="none" spc="0" normalizeH="0" baseline="0" noProof="0" dirty="0">
              <a:ln>
                <a:noFill/>
              </a:ln>
              <a:solidFill>
                <a:srgbClr val="FFFFFF"/>
              </a:solidFill>
              <a:effectLst/>
              <a:uLnTx/>
              <a:uFillTx/>
              <a:latin typeface="Fira Code"/>
              <a:ea typeface="+mn-ea"/>
              <a:cs typeface="+mn-cs"/>
            </a:endParaRPr>
          </a:p>
        </p:txBody>
      </p:sp>
      <p:sp>
        <p:nvSpPr>
          <p:cNvPr id="16" name="TextBox 16"/>
          <p:cNvSpPr txBox="1"/>
          <p:nvPr/>
        </p:nvSpPr>
        <p:spPr>
          <a:xfrm>
            <a:off x="1028700" y="2712874"/>
            <a:ext cx="2776475" cy="1259518"/>
          </a:xfrm>
          <a:prstGeom prst="rect">
            <a:avLst/>
          </a:prstGeom>
        </p:spPr>
        <p:txBody>
          <a:bodyPr lIns="0" tIns="0" rIns="0" bIns="0" rtlCol="0" anchor="t">
            <a:spAutoFit/>
          </a:bodyPr>
          <a:lstStyle/>
          <a:p>
            <a:pPr marL="0" marR="0" lvl="0" indent="0" algn="l" defTabSz="914400" rtl="0" eaLnBrk="1" fontAlgn="auto" latinLnBrk="0" hangingPunct="1">
              <a:lnSpc>
                <a:spcPts val="10260"/>
              </a:lnSpc>
              <a:spcBef>
                <a:spcPct val="0"/>
              </a:spcBef>
              <a:spcAft>
                <a:spcPts val="0"/>
              </a:spcAft>
              <a:buClrTx/>
              <a:buSzTx/>
              <a:buFontTx/>
              <a:buNone/>
              <a:tabLst/>
              <a:defRPr/>
            </a:pPr>
            <a:r>
              <a:rPr kumimoji="0" lang="en-US" sz="7328" b="0" i="0" u="none" strike="noStrike" kern="1200" cap="none" spc="0" normalizeH="0" baseline="0" noProof="0" dirty="0">
                <a:ln>
                  <a:noFill/>
                </a:ln>
                <a:solidFill>
                  <a:srgbClr val="00B050"/>
                </a:solidFill>
                <a:effectLst/>
                <a:uLnTx/>
                <a:uFillTx/>
                <a:latin typeface="Fira Code"/>
                <a:ea typeface="+mn-ea"/>
                <a:cs typeface="+mn-cs"/>
              </a:rPr>
              <a:t>{0</a:t>
            </a:r>
            <a:r>
              <a:rPr kumimoji="0" lang="ro-RO" sz="7328" b="0" i="0" u="none" strike="noStrike" kern="1200" cap="none" spc="0" normalizeH="0" baseline="0" noProof="0" dirty="0">
                <a:ln>
                  <a:noFill/>
                </a:ln>
                <a:solidFill>
                  <a:srgbClr val="00B050"/>
                </a:solidFill>
                <a:effectLst/>
                <a:uLnTx/>
                <a:uFillTx/>
                <a:latin typeface="Fira Code"/>
                <a:ea typeface="+mn-ea"/>
                <a:cs typeface="+mn-cs"/>
              </a:rPr>
              <a:t>3</a:t>
            </a:r>
            <a:r>
              <a:rPr kumimoji="0" lang="en-US" sz="7328" b="0" i="0" u="none" strike="noStrike" kern="1200" cap="none" spc="0" normalizeH="0" baseline="0" noProof="0" dirty="0">
                <a:ln>
                  <a:noFill/>
                </a:ln>
                <a:solidFill>
                  <a:srgbClr val="00B050"/>
                </a:solidFill>
                <a:effectLst/>
                <a:uLnTx/>
                <a:uFillTx/>
                <a:latin typeface="Fira Code"/>
                <a:ea typeface="+mn-ea"/>
                <a:cs typeface="+mn-cs"/>
              </a:rPr>
              <a:t>}</a:t>
            </a:r>
          </a:p>
        </p:txBody>
      </p:sp>
      <p:sp>
        <p:nvSpPr>
          <p:cNvPr id="17" name="TextBox 17"/>
          <p:cNvSpPr txBox="1"/>
          <p:nvPr/>
        </p:nvSpPr>
        <p:spPr>
          <a:xfrm>
            <a:off x="1096260" y="4229100"/>
            <a:ext cx="7949344" cy="1462580"/>
          </a:xfrm>
          <a:prstGeom prst="rect">
            <a:avLst/>
          </a:prstGeom>
        </p:spPr>
        <p:txBody>
          <a:bodyPr lIns="0" tIns="0" rIns="0" bIns="0" rtlCol="0" anchor="t">
            <a:spAutoFit/>
          </a:bodyPr>
          <a:lstStyle/>
          <a:p>
            <a:pPr marL="0" marR="0" lvl="0" indent="0" algn="l" defTabSz="914400" rtl="0" eaLnBrk="1" fontAlgn="auto" latinLnBrk="0" hangingPunct="1">
              <a:lnSpc>
                <a:spcPts val="2939"/>
              </a:lnSpc>
              <a:spcBef>
                <a:spcPct val="0"/>
              </a:spcBef>
              <a:spcAft>
                <a:spcPts val="0"/>
              </a:spcAft>
              <a:buClrTx/>
              <a:buSzTx/>
              <a:buFontTx/>
              <a:buNone/>
              <a:tabLst/>
              <a:defRPr/>
            </a:pPr>
            <a:r>
              <a:rPr lang="ro-RO" sz="1800" kern="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Pentru predicția condițiilor meteorologice, lucrarea utilizează algoritmi de învățare automată, în special rețele neuronale recurente de tip Long Short-Term Memory (LSTM).</a:t>
            </a:r>
            <a:endParaRPr kumimoji="0" lang="en-US" sz="2099" b="0" i="0" u="none" strike="noStrike" kern="1200" cap="none" spc="0" normalizeH="0" baseline="0" noProof="0" dirty="0">
              <a:ln>
                <a:noFill/>
              </a:ln>
              <a:solidFill>
                <a:srgbClr val="FFFFFF"/>
              </a:solidFill>
              <a:effectLst/>
              <a:uLnTx/>
              <a:uFillTx/>
              <a:latin typeface="Fira Code"/>
              <a:ea typeface="+mn-ea"/>
              <a:cs typeface="+mn-cs"/>
            </a:endParaRPr>
          </a:p>
        </p:txBody>
      </p:sp>
      <p:sp>
        <p:nvSpPr>
          <p:cNvPr id="18" name="AutoShape 18"/>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12">
            <a:extLst>
              <a:ext uri="{FF2B5EF4-FFF2-40B4-BE49-F238E27FC236}">
                <a16:creationId xmlns:a16="http://schemas.microsoft.com/office/drawing/2014/main" id="{E721F64A-6900-7FC9-DD0F-6C3F9D6E788E}"/>
              </a:ext>
            </a:extLst>
          </p:cNvPr>
          <p:cNvSpPr/>
          <p:nvPr/>
        </p:nvSpPr>
        <p:spPr>
          <a:xfrm>
            <a:off x="12058896" y="2945146"/>
            <a:ext cx="4791938" cy="4771074"/>
          </a:xfrm>
          <a:custGeom>
            <a:avLst/>
            <a:gdLst/>
            <a:ahLst/>
            <a:cxnLst/>
            <a:rect l="l" t="t" r="r" b="b"/>
            <a:pathLst>
              <a:path w="1322057" h="1374712">
                <a:moveTo>
                  <a:pt x="0" y="0"/>
                </a:moveTo>
                <a:lnTo>
                  <a:pt x="1322057" y="0"/>
                </a:lnTo>
                <a:lnTo>
                  <a:pt x="1322057" y="1374712"/>
                </a:lnTo>
                <a:lnTo>
                  <a:pt x="0" y="1374712"/>
                </a:lnTo>
                <a:lnTo>
                  <a:pt x="0" y="0"/>
                </a:lnTo>
                <a:close/>
              </a:path>
            </a:pathLst>
          </a:custGeom>
          <a:blipFill>
            <a:blip r:embed="rId2"/>
            <a:stretch>
              <a:fillRect/>
            </a:stretch>
          </a:blipFill>
        </p:spPr>
        <p:txBody>
          <a:bodyPr/>
          <a:lstStyle/>
          <a:p>
            <a:endParaRPr lang="en-US"/>
          </a:p>
        </p:txBody>
      </p:sp>
      <p:sp>
        <p:nvSpPr>
          <p:cNvPr id="2" name="TextBox 18">
            <a:extLst>
              <a:ext uri="{FF2B5EF4-FFF2-40B4-BE49-F238E27FC236}">
                <a16:creationId xmlns:a16="http://schemas.microsoft.com/office/drawing/2014/main" id="{621753ED-094D-3259-D912-5632082CC6AD}"/>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extLst>
      <p:ext uri="{BB962C8B-B14F-4D97-AF65-F5344CB8AC3E}">
        <p14:creationId xmlns:p14="http://schemas.microsoft.com/office/powerpoint/2010/main" val="516440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35426" y="606641"/>
            <a:ext cx="17262368" cy="844118"/>
            <a:chOff x="0" y="0"/>
            <a:chExt cx="23016491" cy="1125490"/>
          </a:xfrm>
        </p:grpSpPr>
        <p:grpSp>
          <p:nvGrpSpPr>
            <p:cNvPr id="3" name="Group 3"/>
            <p:cNvGrpSpPr/>
            <p:nvPr/>
          </p:nvGrpSpPr>
          <p:grpSpPr>
            <a:xfrm>
              <a:off x="0" y="0"/>
              <a:ext cx="23016491" cy="1125490"/>
              <a:chOff x="0" y="0"/>
              <a:chExt cx="4546467" cy="222319"/>
            </a:xfrm>
          </p:grpSpPr>
          <p:sp>
            <p:nvSpPr>
              <p:cNvPr id="4" name="Freeform 4"/>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38100"/>
                <a:ext cx="4546467" cy="2604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AutoShape 6"/>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AutoShape 7"/>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AutoShape 8"/>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9" name="Group 9"/>
            <p:cNvGrpSpPr/>
            <p:nvPr/>
          </p:nvGrpSpPr>
          <p:grpSpPr>
            <a:xfrm>
              <a:off x="21430813" y="361957"/>
              <a:ext cx="385123" cy="389674"/>
              <a:chOff x="0" y="0"/>
              <a:chExt cx="76074" cy="76973"/>
            </a:xfrm>
          </p:grpSpPr>
          <p:sp>
            <p:nvSpPr>
              <p:cNvPr id="10" name="Freeform 10"/>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a:off x="0" y="-38100"/>
                <a:ext cx="76074" cy="11507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15" name="TextBox 15"/>
          <p:cNvSpPr txBox="1"/>
          <p:nvPr/>
        </p:nvSpPr>
        <p:spPr>
          <a:xfrm>
            <a:off x="1028700" y="1986431"/>
            <a:ext cx="14332262" cy="1267398"/>
          </a:xfrm>
          <a:prstGeom prst="rect">
            <a:avLst/>
          </a:prstGeom>
        </p:spPr>
        <p:txBody>
          <a:bodyPr lIns="0" tIns="0" rIns="0" bIns="0" rtlCol="0" anchor="t">
            <a:spAutoFit/>
          </a:bodyPr>
          <a:lstStyle/>
          <a:p>
            <a:pPr marL="0" marR="0" lvl="0" indent="0" algn="l" defTabSz="914400" rtl="0" eaLnBrk="1" fontAlgn="auto" latinLnBrk="0" hangingPunct="1">
              <a:lnSpc>
                <a:spcPts val="10260"/>
              </a:lnSpc>
              <a:spcBef>
                <a:spcPct val="0"/>
              </a:spcBef>
              <a:spcAft>
                <a:spcPts val="0"/>
              </a:spcAft>
              <a:buClrTx/>
              <a:buSzTx/>
              <a:buFontTx/>
              <a:buNone/>
              <a:tabLst/>
              <a:defRPr/>
            </a:pPr>
            <a:r>
              <a:rPr lang="ro-RO" sz="7328" dirty="0">
                <a:solidFill>
                  <a:srgbClr val="00B050"/>
                </a:solidFill>
                <a:latin typeface="Fira Code"/>
              </a:rPr>
              <a:t>Diagrama unui LSTM</a:t>
            </a:r>
            <a:endParaRPr kumimoji="0" lang="en-US" sz="7328" b="0" i="0" u="none" strike="noStrike" kern="1200" cap="none" spc="0" normalizeH="0" baseline="0" noProof="0" dirty="0">
              <a:ln>
                <a:noFill/>
              </a:ln>
              <a:solidFill>
                <a:srgbClr val="00B050"/>
              </a:solidFill>
              <a:effectLst/>
              <a:uLnTx/>
              <a:uFillTx/>
              <a:latin typeface="Fira Code"/>
              <a:ea typeface="+mn-ea"/>
              <a:cs typeface="+mn-cs"/>
            </a:endParaRPr>
          </a:p>
        </p:txBody>
      </p:sp>
      <p:sp>
        <p:nvSpPr>
          <p:cNvPr id="16" name="TextBox 16"/>
          <p:cNvSpPr txBox="1"/>
          <p:nvPr/>
        </p:nvSpPr>
        <p:spPr>
          <a:xfrm>
            <a:off x="1028700" y="3924300"/>
            <a:ext cx="9629737" cy="1845826"/>
          </a:xfrm>
          <a:prstGeom prst="rect">
            <a:avLst/>
          </a:prstGeom>
        </p:spPr>
        <p:txBody>
          <a:bodyPr lIns="0" tIns="0" rIns="0" bIns="0" rtlCol="0" anchor="t">
            <a:spAutoFit/>
          </a:bodyPr>
          <a:lstStyle/>
          <a:p>
            <a:pPr marL="0" marR="0" lvl="0" indent="0" algn="just" defTabSz="914400" rtl="0" eaLnBrk="1" fontAlgn="auto" latinLnBrk="0" hangingPunct="1">
              <a:lnSpc>
                <a:spcPts val="2940"/>
              </a:lnSpc>
              <a:spcBef>
                <a:spcPct val="0"/>
              </a:spcBef>
              <a:spcAft>
                <a:spcPts val="0"/>
              </a:spcAft>
              <a:buClrTx/>
              <a:buSzTx/>
              <a:buFontTx/>
              <a:buNone/>
              <a:tabLst/>
              <a:defRPr/>
            </a:pPr>
            <a:r>
              <a:rPr kumimoji="0" lang="ro-RO" sz="2100" b="0" i="0" u="none" strike="noStrike" kern="1200" cap="none" spc="0" normalizeH="0" baseline="0" noProof="0" dirty="0">
                <a:ln>
                  <a:noFill/>
                </a:ln>
                <a:solidFill>
                  <a:srgbClr val="FFFFFF"/>
                </a:solidFill>
                <a:effectLst/>
                <a:uLnTx/>
                <a:uFillTx/>
                <a:latin typeface="Fira Code"/>
                <a:ea typeface="+mn-ea"/>
                <a:cs typeface="+mn-cs"/>
              </a:rPr>
              <a:t>Un LSTM este alcătuit din 3 straturi</a:t>
            </a:r>
            <a:r>
              <a:rPr kumimoji="0" lang="en-GB" sz="2100" b="0" i="0" u="none" strike="noStrike" kern="1200" cap="none" spc="0" normalizeH="0" baseline="0" noProof="0" dirty="0">
                <a:ln>
                  <a:noFill/>
                </a:ln>
                <a:solidFill>
                  <a:srgbClr val="FFFFFF"/>
                </a:solidFill>
                <a:effectLst/>
                <a:uLnTx/>
                <a:uFillTx/>
                <a:latin typeface="Fira Code"/>
                <a:ea typeface="+mn-ea"/>
                <a:cs typeface="+mn-cs"/>
              </a:rPr>
              <a:t>:</a:t>
            </a:r>
          </a:p>
          <a:p>
            <a:pPr marL="342900" marR="0" lvl="0" indent="-342900" algn="just" defTabSz="914400" rtl="0" eaLnBrk="1" fontAlgn="auto" latinLnBrk="0" hangingPunct="1">
              <a:lnSpc>
                <a:spcPts val="2940"/>
              </a:lnSpc>
              <a:spcBef>
                <a:spcPct val="0"/>
              </a:spcBef>
              <a:spcAft>
                <a:spcPts val="0"/>
              </a:spcAft>
              <a:buClrTx/>
              <a:buSzTx/>
              <a:buFont typeface="Arial" panose="020B0604020202020204" pitchFamily="34" charset="0"/>
              <a:buChar char="•"/>
              <a:tabLst/>
              <a:defRPr/>
            </a:pPr>
            <a:r>
              <a:rPr lang="en-GB" sz="2100" dirty="0" err="1">
                <a:solidFill>
                  <a:srgbClr val="FFFFFF"/>
                </a:solidFill>
                <a:latin typeface="Fira Code"/>
              </a:rPr>
              <a:t>Stratul</a:t>
            </a:r>
            <a:r>
              <a:rPr lang="en-GB" sz="2100" dirty="0">
                <a:solidFill>
                  <a:srgbClr val="FFFFFF"/>
                </a:solidFill>
                <a:latin typeface="Fira Code"/>
              </a:rPr>
              <a:t> de </a:t>
            </a:r>
            <a:r>
              <a:rPr lang="en-GB" sz="2100" dirty="0" err="1">
                <a:solidFill>
                  <a:srgbClr val="FFFFFF"/>
                </a:solidFill>
                <a:latin typeface="Fira Code"/>
              </a:rPr>
              <a:t>uitare</a:t>
            </a:r>
            <a:r>
              <a:rPr lang="en-GB" sz="2100" dirty="0">
                <a:solidFill>
                  <a:srgbClr val="FFFFFF"/>
                </a:solidFill>
                <a:latin typeface="Fira Code"/>
              </a:rPr>
              <a:t>(forget layer)</a:t>
            </a:r>
          </a:p>
          <a:p>
            <a:pPr marL="342900" marR="0" lvl="0" indent="-342900" algn="just" defTabSz="914400" rtl="0" eaLnBrk="1" fontAlgn="auto" latinLnBrk="0" hangingPunct="1">
              <a:lnSpc>
                <a:spcPts val="2940"/>
              </a:lnSpc>
              <a:spcBef>
                <a:spcPct val="0"/>
              </a:spcBef>
              <a:spcAft>
                <a:spcPts val="0"/>
              </a:spcAft>
              <a:buClrTx/>
              <a:buSzTx/>
              <a:buFont typeface="Arial" panose="020B0604020202020204" pitchFamily="34" charset="0"/>
              <a:buChar char="•"/>
              <a:tabLst/>
              <a:defRPr/>
            </a:pPr>
            <a:r>
              <a:rPr kumimoji="0" lang="en-GB" sz="2100" b="0" i="0" u="none" strike="noStrike" kern="1200" cap="none" spc="0" normalizeH="0" baseline="0" noProof="0" dirty="0" err="1">
                <a:ln>
                  <a:noFill/>
                </a:ln>
                <a:solidFill>
                  <a:srgbClr val="FFFFFF"/>
                </a:solidFill>
                <a:effectLst/>
                <a:uLnTx/>
                <a:uFillTx/>
                <a:latin typeface="Fira Code"/>
                <a:ea typeface="+mn-ea"/>
                <a:cs typeface="+mn-cs"/>
              </a:rPr>
              <a:t>Stratul</a:t>
            </a:r>
            <a:r>
              <a:rPr kumimoji="0" lang="en-GB" sz="2100" b="0" i="0" u="none" strike="noStrike" kern="1200" cap="none" spc="0" normalizeH="0" baseline="0" noProof="0" dirty="0">
                <a:ln>
                  <a:noFill/>
                </a:ln>
                <a:solidFill>
                  <a:srgbClr val="FFFFFF"/>
                </a:solidFill>
                <a:effectLst/>
                <a:uLnTx/>
                <a:uFillTx/>
                <a:latin typeface="Fira Code"/>
                <a:ea typeface="+mn-ea"/>
                <a:cs typeface="+mn-cs"/>
              </a:rPr>
              <a:t> de </a:t>
            </a:r>
            <a:r>
              <a:rPr lang="en-GB" sz="2100" dirty="0" err="1">
                <a:solidFill>
                  <a:srgbClr val="FFFFFF"/>
                </a:solidFill>
                <a:latin typeface="Fira Code"/>
              </a:rPr>
              <a:t>intrare</a:t>
            </a:r>
            <a:r>
              <a:rPr lang="en-GB" sz="2100" dirty="0">
                <a:solidFill>
                  <a:srgbClr val="FFFFFF"/>
                </a:solidFill>
                <a:latin typeface="Fira Code"/>
              </a:rPr>
              <a:t>(input layer)/ </a:t>
            </a:r>
            <a:r>
              <a:rPr lang="en-GB" sz="2100" dirty="0" err="1">
                <a:solidFill>
                  <a:srgbClr val="FFFFFF"/>
                </a:solidFill>
                <a:latin typeface="Fira Code"/>
              </a:rPr>
              <a:t>Stratul</a:t>
            </a:r>
            <a:r>
              <a:rPr lang="en-GB" sz="2100" dirty="0">
                <a:solidFill>
                  <a:srgbClr val="FFFFFF"/>
                </a:solidFill>
                <a:latin typeface="Fira Code"/>
              </a:rPr>
              <a:t> de </a:t>
            </a:r>
            <a:r>
              <a:rPr lang="en-GB" sz="2100" dirty="0" err="1">
                <a:solidFill>
                  <a:srgbClr val="FFFFFF"/>
                </a:solidFill>
                <a:latin typeface="Fira Code"/>
              </a:rPr>
              <a:t>memorii</a:t>
            </a:r>
            <a:r>
              <a:rPr lang="en-GB" sz="2100" dirty="0">
                <a:solidFill>
                  <a:srgbClr val="FFFFFF"/>
                </a:solidFill>
                <a:latin typeface="Fira Code"/>
              </a:rPr>
              <a:t> </a:t>
            </a:r>
            <a:r>
              <a:rPr lang="en-GB" sz="2100" dirty="0" err="1">
                <a:solidFill>
                  <a:srgbClr val="FFFFFF"/>
                </a:solidFill>
                <a:latin typeface="Fira Code"/>
              </a:rPr>
              <a:t>noi</a:t>
            </a:r>
            <a:endParaRPr lang="en-GB" sz="2100" dirty="0">
              <a:solidFill>
                <a:srgbClr val="FFFFFF"/>
              </a:solidFill>
              <a:latin typeface="Fira Code"/>
            </a:endParaRPr>
          </a:p>
          <a:p>
            <a:pPr marL="342900" marR="0" lvl="0" indent="-342900" algn="just" defTabSz="914400" rtl="0" eaLnBrk="1" fontAlgn="auto" latinLnBrk="0" hangingPunct="1">
              <a:lnSpc>
                <a:spcPts val="2940"/>
              </a:lnSpc>
              <a:spcBef>
                <a:spcPct val="0"/>
              </a:spcBef>
              <a:spcAft>
                <a:spcPts val="0"/>
              </a:spcAft>
              <a:buClrTx/>
              <a:buSzTx/>
              <a:buFont typeface="Arial" panose="020B0604020202020204" pitchFamily="34" charset="0"/>
              <a:buChar char="•"/>
              <a:tabLst/>
              <a:defRPr/>
            </a:pPr>
            <a:r>
              <a:rPr kumimoji="0" lang="en-GB" sz="2100" b="0" i="0" u="none" strike="noStrike" kern="1200" cap="none" spc="0" normalizeH="0" baseline="0" noProof="0" dirty="0" err="1">
                <a:ln>
                  <a:noFill/>
                </a:ln>
                <a:solidFill>
                  <a:srgbClr val="FFFFFF"/>
                </a:solidFill>
                <a:effectLst/>
                <a:uLnTx/>
                <a:uFillTx/>
                <a:latin typeface="Fira Code"/>
                <a:ea typeface="+mn-ea"/>
                <a:cs typeface="+mn-cs"/>
              </a:rPr>
              <a:t>Stratul</a:t>
            </a:r>
            <a:r>
              <a:rPr kumimoji="0" lang="en-GB" sz="2100" b="0" i="0" u="none" strike="noStrike" kern="1200" cap="none" spc="0" normalizeH="0" baseline="0" noProof="0" dirty="0">
                <a:ln>
                  <a:noFill/>
                </a:ln>
                <a:solidFill>
                  <a:srgbClr val="FFFFFF"/>
                </a:solidFill>
                <a:effectLst/>
                <a:uLnTx/>
                <a:uFillTx/>
                <a:latin typeface="Fira Code"/>
                <a:ea typeface="+mn-ea"/>
                <a:cs typeface="+mn-cs"/>
              </a:rPr>
              <a:t> de </a:t>
            </a:r>
            <a:r>
              <a:rPr kumimoji="0" lang="en-GB" sz="2100" b="0" i="0" u="none" strike="noStrike" kern="1200" cap="none" spc="0" normalizeH="0" baseline="0" noProof="0" dirty="0" err="1">
                <a:ln>
                  <a:noFill/>
                </a:ln>
                <a:solidFill>
                  <a:srgbClr val="FFFFFF"/>
                </a:solidFill>
                <a:effectLst/>
                <a:uLnTx/>
                <a:uFillTx/>
                <a:latin typeface="Fira Code"/>
                <a:ea typeface="+mn-ea"/>
                <a:cs typeface="+mn-cs"/>
              </a:rPr>
              <a:t>ie</a:t>
            </a:r>
            <a:r>
              <a:rPr kumimoji="0" lang="ro-RO" sz="2100" b="0" i="0" u="none" strike="noStrike" kern="1200" cap="none" spc="0" normalizeH="0" baseline="0" noProof="0" dirty="0">
                <a:ln>
                  <a:noFill/>
                </a:ln>
                <a:solidFill>
                  <a:srgbClr val="FFFFFF"/>
                </a:solidFill>
                <a:effectLst/>
                <a:uLnTx/>
                <a:uFillTx/>
                <a:latin typeface="Fira Code"/>
                <a:ea typeface="+mn-ea"/>
                <a:cs typeface="+mn-cs"/>
              </a:rPr>
              <a:t>șire(output layer)</a:t>
            </a:r>
            <a:endParaRPr kumimoji="0" lang="en-US" sz="2100" b="0" i="0" u="none" strike="noStrike" kern="1200" cap="none" spc="0" normalizeH="0" baseline="0" noProof="0" dirty="0">
              <a:ln>
                <a:noFill/>
              </a:ln>
              <a:solidFill>
                <a:srgbClr val="FFFFFF"/>
              </a:solidFill>
              <a:effectLst/>
              <a:uLnTx/>
              <a:uFillTx/>
              <a:latin typeface="Fira Code"/>
              <a:ea typeface="+mn-ea"/>
              <a:cs typeface="+mn-cs"/>
            </a:endParaRPr>
          </a:p>
          <a:p>
            <a:pPr marL="0" marR="0" lvl="0" indent="0" algn="l" defTabSz="914400" rtl="0" eaLnBrk="1" fontAlgn="auto" latinLnBrk="0" hangingPunct="1">
              <a:lnSpc>
                <a:spcPts val="2940"/>
              </a:lnSpc>
              <a:spcBef>
                <a:spcPct val="0"/>
              </a:spcBef>
              <a:spcAft>
                <a:spcPts val="0"/>
              </a:spcAft>
              <a:buClrTx/>
              <a:buSzTx/>
              <a:buFontTx/>
              <a:buNone/>
              <a:tabLst/>
              <a:defRPr/>
            </a:pPr>
            <a:endParaRPr kumimoji="0" lang="en-US" sz="2100" b="0" i="0" u="none" strike="noStrike" kern="1200" cap="none" spc="0" normalizeH="0" baseline="0" noProof="0" dirty="0">
              <a:ln>
                <a:noFill/>
              </a:ln>
              <a:solidFill>
                <a:srgbClr val="FFFFFF"/>
              </a:solidFill>
              <a:effectLst/>
              <a:uLnTx/>
              <a:uFillTx/>
              <a:latin typeface="Fira Code"/>
              <a:ea typeface="+mn-ea"/>
              <a:cs typeface="+mn-cs"/>
            </a:endParaRPr>
          </a:p>
        </p:txBody>
      </p:sp>
      <p:sp>
        <p:nvSpPr>
          <p:cNvPr id="17" name="AutoShape 17"/>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7172" name="Picture 4">
            <a:extLst>
              <a:ext uri="{FF2B5EF4-FFF2-40B4-BE49-F238E27FC236}">
                <a16:creationId xmlns:a16="http://schemas.microsoft.com/office/drawing/2014/main" id="{00660878-A243-D771-8481-A0F7DD99A9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9353" y="4094709"/>
            <a:ext cx="10868025" cy="58769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8">
            <a:extLst>
              <a:ext uri="{FF2B5EF4-FFF2-40B4-BE49-F238E27FC236}">
                <a16:creationId xmlns:a16="http://schemas.microsoft.com/office/drawing/2014/main" id="{8629E80F-AFD7-C6D0-FC7C-61B60A78330D}"/>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extLst>
      <p:ext uri="{BB962C8B-B14F-4D97-AF65-F5344CB8AC3E}">
        <p14:creationId xmlns:p14="http://schemas.microsoft.com/office/powerpoint/2010/main" val="577900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14400" y="3770156"/>
            <a:ext cx="6750096" cy="836755"/>
            <a:chOff x="0" y="0"/>
            <a:chExt cx="969422" cy="220380"/>
          </a:xfrm>
        </p:grpSpPr>
        <p:sp>
          <p:nvSpPr>
            <p:cNvPr id="3" name="Freeform 3"/>
            <p:cNvSpPr/>
            <p:nvPr/>
          </p:nvSpPr>
          <p:spPr>
            <a:xfrm>
              <a:off x="0" y="0"/>
              <a:ext cx="969422" cy="220380"/>
            </a:xfrm>
            <a:custGeom>
              <a:avLst/>
              <a:gdLst/>
              <a:ahLst/>
              <a:cxnLst/>
              <a:rect l="l" t="t" r="r" b="b"/>
              <a:pathLst>
                <a:path w="969422" h="220380">
                  <a:moveTo>
                    <a:pt x="39963" y="0"/>
                  </a:moveTo>
                  <a:lnTo>
                    <a:pt x="929458" y="0"/>
                  </a:lnTo>
                  <a:cubicBezTo>
                    <a:pt x="951530" y="0"/>
                    <a:pt x="969422" y="17892"/>
                    <a:pt x="969422" y="39963"/>
                  </a:cubicBezTo>
                  <a:lnTo>
                    <a:pt x="969422" y="180416"/>
                  </a:lnTo>
                  <a:cubicBezTo>
                    <a:pt x="969422" y="202488"/>
                    <a:pt x="951530" y="220380"/>
                    <a:pt x="929458" y="220380"/>
                  </a:cubicBezTo>
                  <a:lnTo>
                    <a:pt x="39963" y="220380"/>
                  </a:lnTo>
                  <a:cubicBezTo>
                    <a:pt x="17892" y="220380"/>
                    <a:pt x="0" y="202488"/>
                    <a:pt x="0" y="180416"/>
                  </a:cubicBezTo>
                  <a:lnTo>
                    <a:pt x="0" y="39963"/>
                  </a:lnTo>
                  <a:cubicBezTo>
                    <a:pt x="0" y="17892"/>
                    <a:pt x="17892" y="0"/>
                    <a:pt x="39963" y="0"/>
                  </a:cubicBezTo>
                  <a:close/>
                </a:path>
              </a:pathLst>
            </a:custGeom>
            <a:solidFill>
              <a:srgbClr val="FFC53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4"/>
            <p:cNvSpPr txBox="1"/>
            <p:nvPr/>
          </p:nvSpPr>
          <p:spPr>
            <a:xfrm>
              <a:off x="0" y="-38100"/>
              <a:ext cx="969422" cy="25848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2"/>
          <p:cNvGrpSpPr/>
          <p:nvPr/>
        </p:nvGrpSpPr>
        <p:grpSpPr>
          <a:xfrm>
            <a:off x="635426" y="606641"/>
            <a:ext cx="17262368" cy="844118"/>
            <a:chOff x="0" y="0"/>
            <a:chExt cx="23016491" cy="1125490"/>
          </a:xfrm>
        </p:grpSpPr>
        <p:grpSp>
          <p:nvGrpSpPr>
            <p:cNvPr id="13" name="Group 13"/>
            <p:cNvGrpSpPr/>
            <p:nvPr/>
          </p:nvGrpSpPr>
          <p:grpSpPr>
            <a:xfrm>
              <a:off x="0" y="0"/>
              <a:ext cx="23016491" cy="1125490"/>
              <a:chOff x="0" y="0"/>
              <a:chExt cx="4546467" cy="222319"/>
            </a:xfrm>
          </p:grpSpPr>
          <p:sp>
            <p:nvSpPr>
              <p:cNvPr id="14" name="Freeform 14"/>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5"/>
              <p:cNvSpPr txBox="1"/>
              <p:nvPr/>
            </p:nvSpPr>
            <p:spPr>
              <a:xfrm>
                <a:off x="0" y="-38100"/>
                <a:ext cx="4546467" cy="2604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AutoShape 16"/>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AutoShape 17"/>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AutoShape 18"/>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9" name="Group 19"/>
            <p:cNvGrpSpPr/>
            <p:nvPr/>
          </p:nvGrpSpPr>
          <p:grpSpPr>
            <a:xfrm>
              <a:off x="21430813" y="361957"/>
              <a:ext cx="385123" cy="389674"/>
              <a:chOff x="0" y="0"/>
              <a:chExt cx="76074" cy="76973"/>
            </a:xfrm>
          </p:grpSpPr>
          <p:sp>
            <p:nvSpPr>
              <p:cNvPr id="20" name="Freeform 20"/>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21"/>
              <p:cNvSpPr txBox="1"/>
              <p:nvPr/>
            </p:nvSpPr>
            <p:spPr>
              <a:xfrm>
                <a:off x="0" y="-38100"/>
                <a:ext cx="76074" cy="11507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23" name="TextBox 23"/>
          <p:cNvSpPr txBox="1"/>
          <p:nvPr/>
        </p:nvSpPr>
        <p:spPr>
          <a:xfrm>
            <a:off x="914400" y="2265230"/>
            <a:ext cx="16687800" cy="1267398"/>
          </a:xfrm>
          <a:prstGeom prst="rect">
            <a:avLst/>
          </a:prstGeom>
        </p:spPr>
        <p:txBody>
          <a:bodyPr wrap="square" lIns="0" tIns="0" rIns="0" bIns="0" rtlCol="0" anchor="t">
            <a:spAutoFit/>
          </a:bodyPr>
          <a:lstStyle/>
          <a:p>
            <a:pPr marL="0" marR="0" lvl="0" indent="0" algn="l" defTabSz="914400" rtl="0" eaLnBrk="1" fontAlgn="auto" latinLnBrk="0" hangingPunct="1">
              <a:lnSpc>
                <a:spcPts val="10260"/>
              </a:lnSpc>
              <a:spcBef>
                <a:spcPct val="0"/>
              </a:spcBef>
              <a:spcAft>
                <a:spcPts val="0"/>
              </a:spcAft>
              <a:buClrTx/>
              <a:buSzTx/>
              <a:buFontTx/>
              <a:buNone/>
              <a:tabLst/>
              <a:defRPr/>
            </a:pPr>
            <a:r>
              <a:rPr kumimoji="0" lang="ro-RO" sz="7328" b="0" i="0" u="none" strike="noStrike" kern="1200" cap="none" spc="0" normalizeH="0" baseline="0" noProof="0" dirty="0">
                <a:ln>
                  <a:noFill/>
                </a:ln>
                <a:solidFill>
                  <a:srgbClr val="00B050"/>
                </a:solidFill>
                <a:effectLst/>
                <a:uLnTx/>
                <a:uFillTx/>
                <a:latin typeface="Fira Code"/>
                <a:ea typeface="+mn-ea"/>
                <a:cs typeface="+mn-cs"/>
              </a:rPr>
              <a:t>Schemele Bloc ale circuitelor</a:t>
            </a:r>
            <a:r>
              <a:rPr kumimoji="0" lang="en-US" sz="7328" b="0" i="0" u="none" strike="noStrike" kern="1200" cap="none" spc="0" normalizeH="0" baseline="0" noProof="0" dirty="0">
                <a:ln>
                  <a:noFill/>
                </a:ln>
                <a:solidFill>
                  <a:srgbClr val="00B050"/>
                </a:solidFill>
                <a:effectLst/>
                <a:uLnTx/>
                <a:uFillTx/>
                <a:latin typeface="Fira Code"/>
                <a:ea typeface="+mn-ea"/>
                <a:cs typeface="+mn-cs"/>
              </a:rPr>
              <a:t> </a:t>
            </a:r>
          </a:p>
        </p:txBody>
      </p:sp>
      <p:sp>
        <p:nvSpPr>
          <p:cNvPr id="24" name="TextBox 24"/>
          <p:cNvSpPr txBox="1"/>
          <p:nvPr/>
        </p:nvSpPr>
        <p:spPr>
          <a:xfrm>
            <a:off x="1028701" y="3670796"/>
            <a:ext cx="6515100" cy="910955"/>
          </a:xfrm>
          <a:prstGeom prst="rect">
            <a:avLst/>
          </a:prstGeom>
        </p:spPr>
        <p:txBody>
          <a:bodyPr wrap="square" lIns="0" tIns="0" rIns="0" bIns="0" rtlCol="0" anchor="t">
            <a:spAutoFit/>
          </a:bodyPr>
          <a:lstStyle/>
          <a:p>
            <a:pPr marL="0" marR="0" lvl="0" indent="0" algn="ctr" defTabSz="914400" rtl="0" eaLnBrk="1" fontAlgn="auto" latinLnBrk="0" hangingPunct="1">
              <a:lnSpc>
                <a:spcPts val="7386"/>
              </a:lnSpc>
              <a:spcBef>
                <a:spcPct val="0"/>
              </a:spcBef>
              <a:spcAft>
                <a:spcPts val="0"/>
              </a:spcAft>
              <a:buClrTx/>
              <a:buSzTx/>
              <a:buFontTx/>
              <a:buNone/>
              <a:tabLst/>
              <a:defRPr/>
            </a:pPr>
            <a:r>
              <a:rPr lang="en-GB" sz="5275" dirty="0">
                <a:solidFill>
                  <a:srgbClr val="FFFFFF"/>
                </a:solidFill>
                <a:latin typeface="Fira Code"/>
              </a:rPr>
              <a:t>F</a:t>
            </a:r>
            <a:r>
              <a:rPr lang="en-US" sz="5275" dirty="0">
                <a:solidFill>
                  <a:srgbClr val="FFFFFF"/>
                </a:solidFill>
                <a:latin typeface="Fira Code"/>
              </a:rPr>
              <a:t>un</a:t>
            </a:r>
            <a:r>
              <a:rPr lang="ro-RO" sz="5275" dirty="0">
                <a:solidFill>
                  <a:srgbClr val="FFFFFF"/>
                </a:solidFill>
                <a:latin typeface="Fira Code"/>
              </a:rPr>
              <a:t>cția sigmoid</a:t>
            </a:r>
            <a:endParaRPr kumimoji="0" lang="en-US" sz="5275" b="0" i="0" u="none" strike="noStrike" kern="1200" cap="none" spc="0" normalizeH="0" baseline="0" noProof="0" dirty="0">
              <a:ln>
                <a:noFill/>
              </a:ln>
              <a:solidFill>
                <a:srgbClr val="FFFFFF"/>
              </a:solidFill>
              <a:effectLst/>
              <a:uLnTx/>
              <a:uFillTx/>
              <a:latin typeface="Fira Code"/>
              <a:ea typeface="+mn-ea"/>
              <a:cs typeface="+mn-cs"/>
            </a:endParaRPr>
          </a:p>
        </p:txBody>
      </p:sp>
      <p:sp>
        <p:nvSpPr>
          <p:cNvPr id="30" name="AutoShape 30"/>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1" name="Group 2">
            <a:extLst>
              <a:ext uri="{FF2B5EF4-FFF2-40B4-BE49-F238E27FC236}">
                <a16:creationId xmlns:a16="http://schemas.microsoft.com/office/drawing/2014/main" id="{12690B72-8183-E574-72B1-86DE54697E69}"/>
              </a:ext>
            </a:extLst>
          </p:cNvPr>
          <p:cNvGrpSpPr/>
          <p:nvPr/>
        </p:nvGrpSpPr>
        <p:grpSpPr>
          <a:xfrm>
            <a:off x="9753600" y="3771629"/>
            <a:ext cx="7848600" cy="836755"/>
            <a:chOff x="0" y="0"/>
            <a:chExt cx="969422" cy="220380"/>
          </a:xfrm>
        </p:grpSpPr>
        <p:sp>
          <p:nvSpPr>
            <p:cNvPr id="31" name="Freeform 3">
              <a:extLst>
                <a:ext uri="{FF2B5EF4-FFF2-40B4-BE49-F238E27FC236}">
                  <a16:creationId xmlns:a16="http://schemas.microsoft.com/office/drawing/2014/main" id="{CE80EB70-5558-8FB8-E7E0-2C14F6300E84}"/>
                </a:ext>
              </a:extLst>
            </p:cNvPr>
            <p:cNvSpPr/>
            <p:nvPr/>
          </p:nvSpPr>
          <p:spPr>
            <a:xfrm>
              <a:off x="0" y="0"/>
              <a:ext cx="969422" cy="220380"/>
            </a:xfrm>
            <a:custGeom>
              <a:avLst/>
              <a:gdLst/>
              <a:ahLst/>
              <a:cxnLst/>
              <a:rect l="l" t="t" r="r" b="b"/>
              <a:pathLst>
                <a:path w="969422" h="220380">
                  <a:moveTo>
                    <a:pt x="39963" y="0"/>
                  </a:moveTo>
                  <a:lnTo>
                    <a:pt x="929458" y="0"/>
                  </a:lnTo>
                  <a:cubicBezTo>
                    <a:pt x="951530" y="0"/>
                    <a:pt x="969422" y="17892"/>
                    <a:pt x="969422" y="39963"/>
                  </a:cubicBezTo>
                  <a:lnTo>
                    <a:pt x="969422" y="180416"/>
                  </a:lnTo>
                  <a:cubicBezTo>
                    <a:pt x="969422" y="202488"/>
                    <a:pt x="951530" y="220380"/>
                    <a:pt x="929458" y="220380"/>
                  </a:cubicBezTo>
                  <a:lnTo>
                    <a:pt x="39963" y="220380"/>
                  </a:lnTo>
                  <a:cubicBezTo>
                    <a:pt x="17892" y="220380"/>
                    <a:pt x="0" y="202488"/>
                    <a:pt x="0" y="180416"/>
                  </a:cubicBezTo>
                  <a:lnTo>
                    <a:pt x="0" y="39963"/>
                  </a:lnTo>
                  <a:cubicBezTo>
                    <a:pt x="0" y="17892"/>
                    <a:pt x="17892" y="0"/>
                    <a:pt x="39963" y="0"/>
                  </a:cubicBezTo>
                  <a:close/>
                </a:path>
              </a:pathLst>
            </a:custGeom>
            <a:solidFill>
              <a:srgbClr val="FFC53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TextBox 4">
              <a:extLst>
                <a:ext uri="{FF2B5EF4-FFF2-40B4-BE49-F238E27FC236}">
                  <a16:creationId xmlns:a16="http://schemas.microsoft.com/office/drawing/2014/main" id="{C2DF5B3C-CD9D-29A7-98EA-E40B13EDDB36}"/>
                </a:ext>
              </a:extLst>
            </p:cNvPr>
            <p:cNvSpPr txBox="1"/>
            <p:nvPr/>
          </p:nvSpPr>
          <p:spPr>
            <a:xfrm>
              <a:off x="0" y="-38100"/>
              <a:ext cx="969422" cy="25848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24">
            <a:extLst>
              <a:ext uri="{FF2B5EF4-FFF2-40B4-BE49-F238E27FC236}">
                <a16:creationId xmlns:a16="http://schemas.microsoft.com/office/drawing/2014/main" id="{653E0B8C-F5F0-1F10-A9BC-AF5A3C724CDB}"/>
              </a:ext>
            </a:extLst>
          </p:cNvPr>
          <p:cNvSpPr txBox="1"/>
          <p:nvPr/>
        </p:nvSpPr>
        <p:spPr>
          <a:xfrm>
            <a:off x="9753599" y="3672269"/>
            <a:ext cx="7733903" cy="910955"/>
          </a:xfrm>
          <a:prstGeom prst="rect">
            <a:avLst/>
          </a:prstGeom>
        </p:spPr>
        <p:txBody>
          <a:bodyPr wrap="square" lIns="0" tIns="0" rIns="0" bIns="0" rtlCol="0" anchor="t">
            <a:spAutoFit/>
          </a:bodyPr>
          <a:lstStyle/>
          <a:p>
            <a:pPr marL="0" marR="0" lvl="0" indent="0" algn="ctr" defTabSz="914400" rtl="0" eaLnBrk="1" fontAlgn="auto" latinLnBrk="0" hangingPunct="1">
              <a:lnSpc>
                <a:spcPts val="7386"/>
              </a:lnSpc>
              <a:spcBef>
                <a:spcPct val="0"/>
              </a:spcBef>
              <a:spcAft>
                <a:spcPts val="0"/>
              </a:spcAft>
              <a:buClrTx/>
              <a:buSzTx/>
              <a:buFontTx/>
              <a:buNone/>
              <a:tabLst/>
              <a:defRPr/>
            </a:pPr>
            <a:r>
              <a:rPr kumimoji="0" lang="ro-RO" sz="5275" b="0" i="0" u="none" strike="noStrike" kern="1200" cap="none" spc="0" normalizeH="0" baseline="0" noProof="0" dirty="0">
                <a:ln>
                  <a:noFill/>
                </a:ln>
                <a:solidFill>
                  <a:srgbClr val="FFFFFF"/>
                </a:solidFill>
                <a:effectLst/>
                <a:uLnTx/>
                <a:uFillTx/>
                <a:latin typeface="Fira Code"/>
                <a:ea typeface="+mn-ea"/>
                <a:cs typeface="+mn-cs"/>
              </a:rPr>
              <a:t>Funcția tangențială</a:t>
            </a:r>
            <a:endParaRPr kumimoji="0" lang="en-US" sz="5275" b="0" i="0" u="none" strike="noStrike" kern="1200" cap="none" spc="0" normalizeH="0" baseline="0" noProof="0" dirty="0">
              <a:ln>
                <a:noFill/>
              </a:ln>
              <a:solidFill>
                <a:srgbClr val="FFFFFF"/>
              </a:solidFill>
              <a:effectLst/>
              <a:uLnTx/>
              <a:uFillTx/>
              <a:latin typeface="Fira Code"/>
              <a:ea typeface="+mn-ea"/>
              <a:cs typeface="+mn-cs"/>
            </a:endParaRPr>
          </a:p>
        </p:txBody>
      </p:sp>
      <p:pic>
        <p:nvPicPr>
          <p:cNvPr id="8" name="Picture 7" descr="A graph with a line graph&#10;&#10;Description automatically generated">
            <a:extLst>
              <a:ext uri="{FF2B5EF4-FFF2-40B4-BE49-F238E27FC236}">
                <a16:creationId xmlns:a16="http://schemas.microsoft.com/office/drawing/2014/main" id="{E53298C4-C68A-D830-CC77-D17CCB1DEA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5901" y="4664912"/>
            <a:ext cx="5600700" cy="4239894"/>
          </a:xfrm>
          <a:prstGeom prst="rect">
            <a:avLst/>
          </a:prstGeom>
        </p:spPr>
      </p:pic>
      <p:pic>
        <p:nvPicPr>
          <p:cNvPr id="10" name="Picture 9" descr="A graph with lines and numbers&#10;&#10;Description automatically generated">
            <a:extLst>
              <a:ext uri="{FF2B5EF4-FFF2-40B4-BE49-F238E27FC236}">
                <a16:creationId xmlns:a16="http://schemas.microsoft.com/office/drawing/2014/main" id="{D11C0ADB-F6F3-3A02-492E-0235768ADF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15783" y="4748025"/>
            <a:ext cx="5609534" cy="4101678"/>
          </a:xfrm>
          <a:prstGeom prst="rect">
            <a:avLst/>
          </a:prstGeom>
        </p:spPr>
      </p:pic>
      <p:sp>
        <p:nvSpPr>
          <p:cNvPr id="25" name="TextBox 24">
            <a:extLst>
              <a:ext uri="{FF2B5EF4-FFF2-40B4-BE49-F238E27FC236}">
                <a16:creationId xmlns:a16="http://schemas.microsoft.com/office/drawing/2014/main" id="{4964E662-3649-D05E-B68F-1CEA19E51141}"/>
              </a:ext>
            </a:extLst>
          </p:cNvPr>
          <p:cNvSpPr txBox="1"/>
          <p:nvPr/>
        </p:nvSpPr>
        <p:spPr>
          <a:xfrm>
            <a:off x="3102842" y="8904806"/>
            <a:ext cx="2366817" cy="369332"/>
          </a:xfrm>
          <a:prstGeom prst="rect">
            <a:avLst/>
          </a:prstGeom>
          <a:noFill/>
        </p:spPr>
        <p:txBody>
          <a:bodyPr wrap="square">
            <a:spAutoFit/>
          </a:bodyPr>
          <a:lstStyle/>
          <a:p>
            <a:pPr algn="ctr"/>
            <a:r>
              <a:rPr lang="el-GR" dirty="0">
                <a:solidFill>
                  <a:schemeClr val="bg1"/>
                </a:solidFill>
              </a:rPr>
              <a:t>σ(x)=1+e−x1​</a:t>
            </a:r>
            <a:endParaRPr lang="en-US" dirty="0">
              <a:solidFill>
                <a:schemeClr val="bg1"/>
              </a:solidFill>
            </a:endParaRPr>
          </a:p>
        </p:txBody>
      </p:sp>
      <p:sp>
        <p:nvSpPr>
          <p:cNvPr id="27" name="TextBox 26">
            <a:extLst>
              <a:ext uri="{FF2B5EF4-FFF2-40B4-BE49-F238E27FC236}">
                <a16:creationId xmlns:a16="http://schemas.microsoft.com/office/drawing/2014/main" id="{9A5734CC-8057-9DF4-40F3-6CADB9196076}"/>
              </a:ext>
            </a:extLst>
          </p:cNvPr>
          <p:cNvSpPr txBox="1"/>
          <p:nvPr/>
        </p:nvSpPr>
        <p:spPr>
          <a:xfrm>
            <a:off x="12899158" y="8902609"/>
            <a:ext cx="2286000" cy="369332"/>
          </a:xfrm>
          <a:prstGeom prst="rect">
            <a:avLst/>
          </a:prstGeom>
          <a:noFill/>
        </p:spPr>
        <p:txBody>
          <a:bodyPr wrap="square">
            <a:spAutoFit/>
          </a:bodyPr>
          <a:lstStyle/>
          <a:p>
            <a:r>
              <a:rPr lang="pt-BR" dirty="0">
                <a:solidFill>
                  <a:schemeClr val="bg1"/>
                </a:solidFill>
              </a:rPr>
              <a:t>tanh(x)=ex+e−xex−e−x​</a:t>
            </a:r>
            <a:endParaRPr lang="en-US" dirty="0">
              <a:solidFill>
                <a:schemeClr val="bg1"/>
              </a:solidFill>
            </a:endParaRPr>
          </a:p>
        </p:txBody>
      </p:sp>
      <p:sp>
        <p:nvSpPr>
          <p:cNvPr id="5" name="TextBox 18">
            <a:extLst>
              <a:ext uri="{FF2B5EF4-FFF2-40B4-BE49-F238E27FC236}">
                <a16:creationId xmlns:a16="http://schemas.microsoft.com/office/drawing/2014/main" id="{7AA941B1-B018-2B21-EE27-50505E1CE964}"/>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extLst>
      <p:ext uri="{BB962C8B-B14F-4D97-AF65-F5344CB8AC3E}">
        <p14:creationId xmlns:p14="http://schemas.microsoft.com/office/powerpoint/2010/main" val="1391061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35426" y="606641"/>
            <a:ext cx="17262368" cy="844118"/>
            <a:chOff x="0" y="0"/>
            <a:chExt cx="23016491" cy="1125490"/>
          </a:xfrm>
        </p:grpSpPr>
        <p:grpSp>
          <p:nvGrpSpPr>
            <p:cNvPr id="3" name="Group 3"/>
            <p:cNvGrpSpPr/>
            <p:nvPr/>
          </p:nvGrpSpPr>
          <p:grpSpPr>
            <a:xfrm>
              <a:off x="0" y="0"/>
              <a:ext cx="23016491" cy="1125490"/>
              <a:chOff x="0" y="0"/>
              <a:chExt cx="4546467" cy="222319"/>
            </a:xfrm>
          </p:grpSpPr>
          <p:sp>
            <p:nvSpPr>
              <p:cNvPr id="4" name="Freeform 4"/>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38100"/>
                <a:ext cx="4546467" cy="2604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AutoShape 6"/>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AutoShape 7"/>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AutoShape 8"/>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9" name="Group 9"/>
            <p:cNvGrpSpPr/>
            <p:nvPr/>
          </p:nvGrpSpPr>
          <p:grpSpPr>
            <a:xfrm>
              <a:off x="21430813" y="361957"/>
              <a:ext cx="385123" cy="389674"/>
              <a:chOff x="0" y="0"/>
              <a:chExt cx="76074" cy="76973"/>
            </a:xfrm>
          </p:grpSpPr>
          <p:sp>
            <p:nvSpPr>
              <p:cNvPr id="10" name="Freeform 10"/>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a:off x="0" y="-38100"/>
                <a:ext cx="76074" cy="11507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15" name="TextBox 15"/>
          <p:cNvSpPr txBox="1"/>
          <p:nvPr/>
        </p:nvSpPr>
        <p:spPr>
          <a:xfrm>
            <a:off x="7424550" y="1935034"/>
            <a:ext cx="1170254" cy="1259518"/>
          </a:xfrm>
          <a:prstGeom prst="rect">
            <a:avLst/>
          </a:prstGeom>
        </p:spPr>
        <p:txBody>
          <a:bodyPr lIns="0" tIns="0" rIns="0" bIns="0" rtlCol="0" anchor="t">
            <a:spAutoFit/>
          </a:bodyPr>
          <a:lstStyle/>
          <a:p>
            <a:pPr marL="0" marR="0" lvl="0" indent="0" algn="l" defTabSz="914400" rtl="0" eaLnBrk="1" fontAlgn="auto" latinLnBrk="0" hangingPunct="1">
              <a:lnSpc>
                <a:spcPts val="10260"/>
              </a:lnSpc>
              <a:spcBef>
                <a:spcPct val="0"/>
              </a:spcBef>
              <a:spcAft>
                <a:spcPts val="0"/>
              </a:spcAft>
              <a:buClrTx/>
              <a:buSzTx/>
              <a:buFontTx/>
              <a:buNone/>
              <a:tabLst/>
              <a:defRPr/>
            </a:pPr>
            <a:r>
              <a:rPr kumimoji="0" lang="en-US" sz="7328" b="0" i="0" u="none" strike="noStrike" kern="1200" cap="none" spc="0" normalizeH="0" baseline="0" noProof="0" dirty="0">
                <a:ln>
                  <a:noFill/>
                </a:ln>
                <a:solidFill>
                  <a:srgbClr val="FFFFFF"/>
                </a:solidFill>
                <a:effectLst/>
                <a:uLnTx/>
                <a:uFillTx/>
                <a:latin typeface="Fira Code"/>
                <a:ea typeface="+mn-ea"/>
                <a:cs typeface="+mn-cs"/>
              </a:rPr>
              <a:t>0</a:t>
            </a:r>
            <a:r>
              <a:rPr kumimoji="0" lang="ro-RO" sz="7328" b="0" i="0" u="none" strike="noStrike" kern="1200" cap="none" spc="0" normalizeH="0" baseline="0" noProof="0" dirty="0">
                <a:ln>
                  <a:noFill/>
                </a:ln>
                <a:solidFill>
                  <a:srgbClr val="FFFFFF"/>
                </a:solidFill>
                <a:effectLst/>
                <a:uLnTx/>
                <a:uFillTx/>
                <a:latin typeface="Fira Code"/>
                <a:ea typeface="+mn-ea"/>
                <a:cs typeface="+mn-cs"/>
              </a:rPr>
              <a:t>1</a:t>
            </a:r>
            <a:endParaRPr kumimoji="0" lang="en-US" sz="7328" b="0" i="0" u="none" strike="noStrike" kern="1200" cap="none" spc="0" normalizeH="0" baseline="0" noProof="0" dirty="0">
              <a:ln>
                <a:noFill/>
              </a:ln>
              <a:solidFill>
                <a:srgbClr val="FFFFFF"/>
              </a:solidFill>
              <a:effectLst/>
              <a:uLnTx/>
              <a:uFillTx/>
              <a:latin typeface="Fira Code"/>
              <a:ea typeface="+mn-ea"/>
              <a:cs typeface="+mn-cs"/>
            </a:endParaRPr>
          </a:p>
        </p:txBody>
      </p:sp>
      <p:sp>
        <p:nvSpPr>
          <p:cNvPr id="16" name="TextBox 16"/>
          <p:cNvSpPr txBox="1"/>
          <p:nvPr/>
        </p:nvSpPr>
        <p:spPr>
          <a:xfrm>
            <a:off x="8743425" y="1938729"/>
            <a:ext cx="8607012" cy="1267398"/>
          </a:xfrm>
          <a:prstGeom prst="rect">
            <a:avLst/>
          </a:prstGeom>
        </p:spPr>
        <p:txBody>
          <a:bodyPr lIns="0" tIns="0" rIns="0" bIns="0" rtlCol="0" anchor="t">
            <a:spAutoFit/>
          </a:bodyPr>
          <a:lstStyle/>
          <a:p>
            <a:pPr marL="0" marR="0" lvl="0" indent="0" algn="l" defTabSz="914400" rtl="0" eaLnBrk="1" fontAlgn="auto" latinLnBrk="0" hangingPunct="1">
              <a:lnSpc>
                <a:spcPts val="10260"/>
              </a:lnSpc>
              <a:spcBef>
                <a:spcPct val="0"/>
              </a:spcBef>
              <a:spcAft>
                <a:spcPts val="0"/>
              </a:spcAft>
              <a:buClrTx/>
              <a:buSzTx/>
              <a:buFontTx/>
              <a:buNone/>
              <a:tabLst/>
              <a:defRPr/>
            </a:pPr>
            <a:r>
              <a:rPr kumimoji="0" lang="ro-RO" sz="7328" b="0" i="0" u="none" strike="noStrike" kern="1200" cap="none" spc="0" normalizeH="0" baseline="0" noProof="0" dirty="0">
                <a:ln>
                  <a:noFill/>
                </a:ln>
                <a:solidFill>
                  <a:srgbClr val="00B050"/>
                </a:solidFill>
                <a:effectLst/>
                <a:uLnTx/>
                <a:uFillTx/>
                <a:latin typeface="Fira Code"/>
                <a:ea typeface="+mn-ea"/>
                <a:cs typeface="+mn-cs"/>
              </a:rPr>
              <a:t>F</a:t>
            </a:r>
            <a:r>
              <a:rPr lang="ro-RO" sz="7328" dirty="0">
                <a:solidFill>
                  <a:srgbClr val="00B050"/>
                </a:solidFill>
                <a:latin typeface="Fira Code"/>
              </a:rPr>
              <a:t>orget Layer</a:t>
            </a:r>
            <a:endParaRPr kumimoji="0" lang="en-US" sz="7328" b="0" i="0" u="none" strike="noStrike" kern="1200" cap="none" spc="0" normalizeH="0" baseline="0" noProof="0" dirty="0">
              <a:ln>
                <a:noFill/>
              </a:ln>
              <a:solidFill>
                <a:srgbClr val="00B050"/>
              </a:solidFill>
              <a:effectLst/>
              <a:uLnTx/>
              <a:uFillTx/>
              <a:latin typeface="Fira Code"/>
              <a:ea typeface="+mn-ea"/>
              <a:cs typeface="+mn-cs"/>
            </a:endParaRPr>
          </a:p>
        </p:txBody>
      </p:sp>
      <p:sp>
        <p:nvSpPr>
          <p:cNvPr id="17" name="TextBox 17"/>
          <p:cNvSpPr txBox="1"/>
          <p:nvPr/>
        </p:nvSpPr>
        <p:spPr>
          <a:xfrm>
            <a:off x="8911374" y="3471217"/>
            <a:ext cx="7716463" cy="4077206"/>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lang="ro-RO" sz="2100" dirty="0">
                <a:solidFill>
                  <a:srgbClr val="FFFFFF"/>
                </a:solidFill>
                <a:latin typeface="Fira Code"/>
              </a:rPr>
              <a:t>S</a:t>
            </a:r>
            <a:r>
              <a:rPr kumimoji="0" lang="ro-RO" sz="2100" b="0" i="0" u="none" strike="noStrike" kern="1200" cap="none" spc="0" normalizeH="0" baseline="0" noProof="0" dirty="0">
                <a:ln>
                  <a:noFill/>
                </a:ln>
                <a:solidFill>
                  <a:srgbClr val="FFFFFF"/>
                </a:solidFill>
                <a:effectLst/>
                <a:uLnTx/>
                <a:uFillTx/>
                <a:latin typeface="Fira Code"/>
                <a:ea typeface="+mn-ea"/>
                <a:cs typeface="+mn-cs"/>
              </a:rPr>
              <a:t>tratul de uitare este alcătuit din următoarele componente</a:t>
            </a:r>
            <a:r>
              <a:rPr kumimoji="0" lang="en-GB" sz="2100" b="0" i="0" u="none" strike="noStrike" kern="1200" cap="none" spc="0" normalizeH="0" baseline="0" noProof="0" dirty="0">
                <a:ln>
                  <a:noFill/>
                </a:ln>
                <a:solidFill>
                  <a:srgbClr val="FFFFFF"/>
                </a:solidFill>
                <a:effectLst/>
                <a:uLnTx/>
                <a:uFillTx/>
                <a:latin typeface="Fira Code"/>
                <a:ea typeface="+mn-ea"/>
                <a:cs typeface="+mn-cs"/>
              </a:rPr>
              <a:t>:</a:t>
            </a:r>
            <a:endParaRPr kumimoji="0" lang="ro-RO" sz="2100" b="0" i="0" u="none" strike="noStrike" kern="1200" cap="none" spc="0" normalizeH="0" baseline="0" noProof="0" dirty="0">
              <a:ln>
                <a:noFill/>
              </a:ln>
              <a:solidFill>
                <a:srgbClr val="FFFFFF"/>
              </a:solidFill>
              <a:effectLst/>
              <a:uLnTx/>
              <a:uFillTx/>
              <a:latin typeface="Fira Code"/>
              <a:ea typeface="+mn-ea"/>
              <a:cs typeface="+mn-cs"/>
            </a:endParaRPr>
          </a:p>
          <a:p>
            <a:pPr marL="342900" marR="0" lvl="0" indent="-342900" algn="l" defTabSz="914400" rtl="0" eaLnBrk="1" fontAlgn="auto" latinLnBrk="0" hangingPunct="1">
              <a:lnSpc>
                <a:spcPts val="2940"/>
              </a:lnSpc>
              <a:spcBef>
                <a:spcPct val="0"/>
              </a:spcBef>
              <a:spcAft>
                <a:spcPts val="0"/>
              </a:spcAft>
              <a:buClrTx/>
              <a:buSzTx/>
              <a:buFont typeface="Arial" panose="020B0604020202020204" pitchFamily="34" charset="0"/>
              <a:buChar char="•"/>
              <a:tabLst/>
              <a:defRPr/>
            </a:pPr>
            <a:r>
              <a:rPr lang="ro-RO" sz="2100" dirty="0">
                <a:solidFill>
                  <a:srgbClr val="FFFFFF"/>
                </a:solidFill>
                <a:latin typeface="Fira Code"/>
              </a:rPr>
              <a:t>Intrări</a:t>
            </a:r>
            <a:r>
              <a:rPr lang="en-GB" sz="2100" dirty="0">
                <a:solidFill>
                  <a:srgbClr val="FFFFFF"/>
                </a:solidFill>
                <a:latin typeface="Fira Code"/>
              </a:rPr>
              <a:t>:</a:t>
            </a:r>
            <a:endParaRPr lang="ro-RO" sz="2100" dirty="0">
              <a:solidFill>
                <a:srgbClr val="FFFFFF"/>
              </a:solidFill>
              <a:latin typeface="Fira Code"/>
            </a:endParaRPr>
          </a:p>
          <a:p>
            <a:pPr marL="800100" lvl="1" indent="-342900">
              <a:lnSpc>
                <a:spcPts val="2940"/>
              </a:lnSpc>
              <a:spcBef>
                <a:spcPct val="0"/>
              </a:spcBef>
              <a:buFont typeface="Arial" panose="020B0604020202020204" pitchFamily="34" charset="0"/>
              <a:buChar char="•"/>
            </a:pPr>
            <a:r>
              <a:rPr lang="en-GB" sz="2100" dirty="0" err="1">
                <a:solidFill>
                  <a:srgbClr val="FFFFFF"/>
                </a:solidFill>
                <a:latin typeface="Fira Code"/>
              </a:rPr>
              <a:t>Ie</a:t>
            </a:r>
            <a:r>
              <a:rPr lang="ro-RO" sz="2100" dirty="0">
                <a:solidFill>
                  <a:srgbClr val="FFFFFF"/>
                </a:solidFill>
                <a:latin typeface="Fira Code"/>
              </a:rPr>
              <a:t>șirea blocului anterior</a:t>
            </a:r>
          </a:p>
          <a:p>
            <a:pPr lvl="1">
              <a:lnSpc>
                <a:spcPts val="2940"/>
              </a:lnSpc>
              <a:spcBef>
                <a:spcPct val="0"/>
              </a:spcBef>
            </a:pPr>
            <a:endParaRPr lang="ro-RO" sz="2100" dirty="0">
              <a:solidFill>
                <a:srgbClr val="FFFFFF"/>
              </a:solidFill>
              <a:latin typeface="Fira Code"/>
            </a:endParaRPr>
          </a:p>
          <a:p>
            <a:pPr marL="800100" lvl="1" indent="-342900">
              <a:lnSpc>
                <a:spcPts val="2940"/>
              </a:lnSpc>
              <a:spcBef>
                <a:spcPct val="0"/>
              </a:spcBef>
              <a:buFont typeface="Arial" panose="020B0604020202020204" pitchFamily="34" charset="0"/>
              <a:buChar char="•"/>
            </a:pPr>
            <a:r>
              <a:rPr kumimoji="0" lang="ro-RO" sz="2100" b="0" i="0" u="none" strike="noStrike" kern="1200" cap="none" spc="0" normalizeH="0" baseline="0" noProof="0" dirty="0">
                <a:ln>
                  <a:noFill/>
                </a:ln>
                <a:solidFill>
                  <a:srgbClr val="FFFFFF"/>
                </a:solidFill>
                <a:effectLst/>
                <a:uLnTx/>
                <a:uFillTx/>
                <a:latin typeface="Fira Code"/>
                <a:ea typeface="+mn-ea"/>
                <a:cs typeface="+mn-cs"/>
              </a:rPr>
              <a:t>Intrarea </a:t>
            </a:r>
            <a:r>
              <a:rPr lang="ro-RO" sz="2100" dirty="0">
                <a:solidFill>
                  <a:srgbClr val="FFFFFF"/>
                </a:solidFill>
                <a:latin typeface="Fira Code"/>
              </a:rPr>
              <a:t>blocului curent</a:t>
            </a:r>
          </a:p>
          <a:p>
            <a:pPr marL="800100" lvl="1" indent="-342900">
              <a:lnSpc>
                <a:spcPts val="2940"/>
              </a:lnSpc>
              <a:spcBef>
                <a:spcPct val="0"/>
              </a:spcBef>
              <a:buFont typeface="Arial" panose="020B0604020202020204" pitchFamily="34" charset="0"/>
              <a:buChar char="•"/>
            </a:pPr>
            <a:endParaRPr kumimoji="0" lang="ro-RO" sz="2100" b="0" i="0" u="none" strike="noStrike" kern="1200" cap="none" spc="0" normalizeH="0" baseline="0" noProof="0" dirty="0">
              <a:ln>
                <a:noFill/>
              </a:ln>
              <a:solidFill>
                <a:srgbClr val="FFFFFF"/>
              </a:solidFill>
              <a:effectLst/>
              <a:uLnTx/>
              <a:uFillTx/>
              <a:latin typeface="Fira Code"/>
              <a:ea typeface="+mn-ea"/>
              <a:cs typeface="+mn-cs"/>
            </a:endParaRPr>
          </a:p>
          <a:p>
            <a:pPr marL="800100" lvl="1" indent="-342900">
              <a:lnSpc>
                <a:spcPts val="2940"/>
              </a:lnSpc>
              <a:spcBef>
                <a:spcPct val="0"/>
              </a:spcBef>
              <a:buFont typeface="Arial" panose="020B0604020202020204" pitchFamily="34" charset="0"/>
              <a:buChar char="•"/>
            </a:pPr>
            <a:r>
              <a:rPr lang="ro-RO" sz="2100" dirty="0">
                <a:solidFill>
                  <a:srgbClr val="FFFFFF"/>
                </a:solidFill>
                <a:latin typeface="Fira Code"/>
              </a:rPr>
              <a:t>Memoria blocului anterior</a:t>
            </a:r>
          </a:p>
          <a:p>
            <a:pPr lvl="1">
              <a:lnSpc>
                <a:spcPts val="2940"/>
              </a:lnSpc>
              <a:spcBef>
                <a:spcPct val="0"/>
              </a:spcBef>
            </a:pPr>
            <a:endParaRPr kumimoji="0" lang="en-GB" sz="2100" b="0" i="0" u="none" strike="noStrike" kern="1200" cap="none" spc="0" normalizeH="0" baseline="0" noProof="0" dirty="0">
              <a:ln>
                <a:noFill/>
              </a:ln>
              <a:solidFill>
                <a:srgbClr val="FFFFFF"/>
              </a:solidFill>
              <a:effectLst/>
              <a:uLnTx/>
              <a:uFillTx/>
              <a:latin typeface="Fira Code"/>
              <a:ea typeface="+mn-ea"/>
              <a:cs typeface="+mn-cs"/>
            </a:endParaRPr>
          </a:p>
          <a:p>
            <a:pPr marL="342900" indent="-342900">
              <a:lnSpc>
                <a:spcPts val="2940"/>
              </a:lnSpc>
              <a:spcBef>
                <a:spcPct val="0"/>
              </a:spcBef>
              <a:buFont typeface="Arial" panose="020B0604020202020204" pitchFamily="34" charset="0"/>
              <a:buChar char="•"/>
            </a:pPr>
            <a:r>
              <a:rPr lang="ro-RO" sz="2100" dirty="0">
                <a:solidFill>
                  <a:srgbClr val="FFFFFF"/>
                </a:solidFill>
                <a:latin typeface="Fira Code"/>
              </a:rPr>
              <a:t>Funcția sigmoid</a:t>
            </a:r>
          </a:p>
          <a:p>
            <a:pPr lvl="0">
              <a:lnSpc>
                <a:spcPts val="2940"/>
              </a:lnSpc>
              <a:spcBef>
                <a:spcPct val="0"/>
              </a:spcBef>
            </a:pPr>
            <a:r>
              <a:rPr lang="en-GB" sz="2100" dirty="0">
                <a:solidFill>
                  <a:srgbClr val="FFFFFF"/>
                </a:solidFill>
                <a:latin typeface="Fira Code"/>
              </a:rPr>
              <a:t>	</a:t>
            </a:r>
            <a:r>
              <a:rPr lang="ro-RO" sz="2100" dirty="0">
                <a:solidFill>
                  <a:srgbClr val="FFFFFF"/>
                </a:solidFill>
                <a:latin typeface="Fira Code"/>
              </a:rPr>
              <a:t> </a:t>
            </a:r>
            <a:endParaRPr kumimoji="0" lang="en-US" sz="2100" b="0" i="0" u="none" strike="noStrike" kern="1200" cap="none" spc="0" normalizeH="0" baseline="0" noProof="0" dirty="0">
              <a:ln>
                <a:noFill/>
              </a:ln>
              <a:solidFill>
                <a:srgbClr val="FFFFFF"/>
              </a:solidFill>
              <a:effectLst/>
              <a:uLnTx/>
              <a:uFillTx/>
              <a:latin typeface="Fira Code"/>
              <a:ea typeface="+mn-ea"/>
              <a:cs typeface="+mn-cs"/>
            </a:endParaRPr>
          </a:p>
        </p:txBody>
      </p:sp>
      <p:sp>
        <p:nvSpPr>
          <p:cNvPr id="18" name="AutoShape 18"/>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8196" name="Picture 4">
            <a:extLst>
              <a:ext uri="{FF2B5EF4-FFF2-40B4-BE49-F238E27FC236}">
                <a16:creationId xmlns:a16="http://schemas.microsoft.com/office/drawing/2014/main" id="{ACAAA36D-B28D-C6FC-D603-79EB0311C39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3840152"/>
            <a:ext cx="4114800" cy="48387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E9FF8F3-585B-8BEF-22CF-BFCC8AFC72A3}"/>
              </a:ext>
            </a:extLst>
          </p:cNvPr>
          <p:cNvSpPr txBox="1"/>
          <p:nvPr/>
        </p:nvSpPr>
        <p:spPr>
          <a:xfrm>
            <a:off x="390207" y="773748"/>
            <a:ext cx="14813338" cy="480837"/>
          </a:xfrm>
          <a:prstGeom prst="rect">
            <a:avLst/>
          </a:prstGeom>
        </p:spPr>
        <p:txBody>
          <a:bodyPr wrap="square" lIns="0" tIns="0" rIns="0" bIns="0" rtlCol="0" anchor="t">
            <a:spAutoFit/>
          </a:bodyPr>
          <a:lstStyle/>
          <a:p>
            <a:pPr algn="ctr">
              <a:lnSpc>
                <a:spcPts val="3920"/>
              </a:lnSpc>
            </a:pPr>
            <a:r>
              <a:rPr lang="en-GB" sz="2800" dirty="0">
                <a:solidFill>
                  <a:srgbClr val="38B6FF"/>
                </a:solidFill>
                <a:latin typeface="Fira Code"/>
              </a:rPr>
              <a:t>&lt;</a:t>
            </a:r>
            <a:r>
              <a:rPr lang="ro-RO" sz="2800" dirty="0">
                <a:solidFill>
                  <a:srgbClr val="38B6FF"/>
                </a:solidFill>
                <a:latin typeface="Fira Code"/>
              </a:rPr>
              <a:t>Geană Tudor-Bogdan</a:t>
            </a:r>
            <a:r>
              <a:rPr lang="en-GB" sz="2800" dirty="0">
                <a:solidFill>
                  <a:srgbClr val="38B6FF"/>
                </a:solidFill>
                <a:latin typeface="Fira Code"/>
              </a:rPr>
              <a:t>&gt;</a:t>
            </a:r>
            <a:r>
              <a:rPr lang="en-US" sz="2800" dirty="0">
                <a:solidFill>
                  <a:srgbClr val="FFFFFF"/>
                </a:solidFill>
                <a:latin typeface="Fira Code"/>
              </a:rPr>
              <a:t>           </a:t>
            </a:r>
            <a:r>
              <a:rPr lang="en-US" sz="2800" dirty="0">
                <a:solidFill>
                  <a:srgbClr val="AB81FF"/>
                </a:solidFill>
                <a:latin typeface="Fira Code"/>
              </a:rPr>
              <a:t>&lt;</a:t>
            </a:r>
            <a:r>
              <a:rPr lang="ro-RO" sz="2800" dirty="0">
                <a:solidFill>
                  <a:srgbClr val="AB81FF"/>
                </a:solidFill>
                <a:latin typeface="Fira Code"/>
              </a:rPr>
              <a:t>Prezentarea lucrării de licență</a:t>
            </a:r>
            <a:r>
              <a:rPr lang="en-GB" sz="2800" dirty="0">
                <a:solidFill>
                  <a:srgbClr val="AB81FF"/>
                </a:solidFill>
                <a:latin typeface="Fira Code"/>
              </a:rPr>
              <a:t>&gt;</a:t>
            </a:r>
            <a:endParaRPr lang="en-US" sz="2800" dirty="0">
              <a:solidFill>
                <a:srgbClr val="AB81FF"/>
              </a:solidFill>
              <a:latin typeface="Fira Code"/>
            </a:endParaRPr>
          </a:p>
        </p:txBody>
      </p:sp>
      <p:pic>
        <p:nvPicPr>
          <p:cNvPr id="8198" name="Picture 6">
            <a:extLst>
              <a:ext uri="{FF2B5EF4-FFF2-40B4-BE49-F238E27FC236}">
                <a16:creationId xmlns:a16="http://schemas.microsoft.com/office/drawing/2014/main" id="{86282752-2903-810E-CE39-D92E3C9243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92200" y="4361859"/>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D8FEA446-5F71-44A2-38AE-D0A85007BE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92200" y="5081180"/>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00F7C1FF-7A1D-D8DF-CF2B-7DCBA9F51D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92200" y="5852705"/>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98D37383-7DE8-07C3-836E-50398CFA9FD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694381" y="6704229"/>
            <a:ext cx="1352550" cy="59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392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35426" y="606641"/>
            <a:ext cx="17262368" cy="844118"/>
            <a:chOff x="0" y="0"/>
            <a:chExt cx="23016491" cy="1125490"/>
          </a:xfrm>
        </p:grpSpPr>
        <p:grpSp>
          <p:nvGrpSpPr>
            <p:cNvPr id="3" name="Group 3"/>
            <p:cNvGrpSpPr/>
            <p:nvPr/>
          </p:nvGrpSpPr>
          <p:grpSpPr>
            <a:xfrm>
              <a:off x="0" y="0"/>
              <a:ext cx="23016491" cy="1125490"/>
              <a:chOff x="0" y="0"/>
              <a:chExt cx="4546467" cy="222319"/>
            </a:xfrm>
          </p:grpSpPr>
          <p:sp>
            <p:nvSpPr>
              <p:cNvPr id="4" name="Freeform 4"/>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38100"/>
                <a:ext cx="4546467" cy="2604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AutoShape 6"/>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AutoShape 7"/>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AutoShape 8"/>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9" name="Group 9"/>
            <p:cNvGrpSpPr/>
            <p:nvPr/>
          </p:nvGrpSpPr>
          <p:grpSpPr>
            <a:xfrm>
              <a:off x="21430813" y="361957"/>
              <a:ext cx="385123" cy="389674"/>
              <a:chOff x="0" y="0"/>
              <a:chExt cx="76074" cy="76973"/>
            </a:xfrm>
          </p:grpSpPr>
          <p:sp>
            <p:nvSpPr>
              <p:cNvPr id="10" name="Freeform 10"/>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a:off x="0" y="-38100"/>
                <a:ext cx="76074" cy="11507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15" name="TextBox 15"/>
          <p:cNvSpPr txBox="1"/>
          <p:nvPr/>
        </p:nvSpPr>
        <p:spPr>
          <a:xfrm>
            <a:off x="7424550" y="1935034"/>
            <a:ext cx="1170254" cy="1259518"/>
          </a:xfrm>
          <a:prstGeom prst="rect">
            <a:avLst/>
          </a:prstGeom>
        </p:spPr>
        <p:txBody>
          <a:bodyPr lIns="0" tIns="0" rIns="0" bIns="0" rtlCol="0" anchor="t">
            <a:spAutoFit/>
          </a:bodyPr>
          <a:lstStyle/>
          <a:p>
            <a:pPr marL="0" marR="0" lvl="0" indent="0" algn="l" defTabSz="914400" rtl="0" eaLnBrk="1" fontAlgn="auto" latinLnBrk="0" hangingPunct="1">
              <a:lnSpc>
                <a:spcPts val="10260"/>
              </a:lnSpc>
              <a:spcBef>
                <a:spcPct val="0"/>
              </a:spcBef>
              <a:spcAft>
                <a:spcPts val="0"/>
              </a:spcAft>
              <a:buClrTx/>
              <a:buSzTx/>
              <a:buFontTx/>
              <a:buNone/>
              <a:tabLst/>
              <a:defRPr/>
            </a:pPr>
            <a:r>
              <a:rPr kumimoji="0" lang="en-US" sz="7328" b="0" i="0" u="none" strike="noStrike" kern="1200" cap="none" spc="0" normalizeH="0" baseline="0" noProof="0">
                <a:ln>
                  <a:noFill/>
                </a:ln>
                <a:solidFill>
                  <a:srgbClr val="FFFFFF"/>
                </a:solidFill>
                <a:effectLst/>
                <a:uLnTx/>
                <a:uFillTx/>
                <a:latin typeface="Fira Code"/>
                <a:ea typeface="+mn-ea"/>
                <a:cs typeface="+mn-cs"/>
              </a:rPr>
              <a:t>02</a:t>
            </a:r>
          </a:p>
        </p:txBody>
      </p:sp>
      <p:sp>
        <p:nvSpPr>
          <p:cNvPr id="16" name="TextBox 16"/>
          <p:cNvSpPr txBox="1"/>
          <p:nvPr/>
        </p:nvSpPr>
        <p:spPr>
          <a:xfrm>
            <a:off x="8743425" y="1938729"/>
            <a:ext cx="8607012" cy="1267398"/>
          </a:xfrm>
          <a:prstGeom prst="rect">
            <a:avLst/>
          </a:prstGeom>
        </p:spPr>
        <p:txBody>
          <a:bodyPr lIns="0" tIns="0" rIns="0" bIns="0" rtlCol="0" anchor="t">
            <a:spAutoFit/>
          </a:bodyPr>
          <a:lstStyle/>
          <a:p>
            <a:pPr marL="0" marR="0" lvl="0" indent="0" algn="l" defTabSz="914400" rtl="0" eaLnBrk="1" fontAlgn="auto" latinLnBrk="0" hangingPunct="1">
              <a:lnSpc>
                <a:spcPts val="10260"/>
              </a:lnSpc>
              <a:spcBef>
                <a:spcPct val="0"/>
              </a:spcBef>
              <a:spcAft>
                <a:spcPts val="0"/>
              </a:spcAft>
              <a:buClrTx/>
              <a:buSzTx/>
              <a:buFontTx/>
              <a:buNone/>
              <a:tabLst/>
              <a:defRPr/>
            </a:pPr>
            <a:r>
              <a:rPr kumimoji="0" lang="ro-RO" sz="7328" b="0" i="0" u="none" strike="noStrike" kern="1200" cap="none" spc="0" normalizeH="0" baseline="0" noProof="0" dirty="0">
                <a:ln>
                  <a:noFill/>
                </a:ln>
                <a:solidFill>
                  <a:srgbClr val="00B050"/>
                </a:solidFill>
                <a:effectLst/>
                <a:uLnTx/>
                <a:uFillTx/>
                <a:latin typeface="Fira Code"/>
                <a:ea typeface="+mn-ea"/>
                <a:cs typeface="+mn-cs"/>
              </a:rPr>
              <a:t>Input Layer</a:t>
            </a:r>
            <a:endParaRPr kumimoji="0" lang="en-US" sz="7328" b="0" i="0" u="none" strike="noStrike" kern="1200" cap="none" spc="0" normalizeH="0" baseline="0" noProof="0" dirty="0">
              <a:ln>
                <a:noFill/>
              </a:ln>
              <a:solidFill>
                <a:srgbClr val="00B050"/>
              </a:solidFill>
              <a:effectLst/>
              <a:uLnTx/>
              <a:uFillTx/>
              <a:latin typeface="Fira Code"/>
              <a:ea typeface="+mn-ea"/>
              <a:cs typeface="+mn-cs"/>
            </a:endParaRPr>
          </a:p>
        </p:txBody>
      </p:sp>
      <p:sp>
        <p:nvSpPr>
          <p:cNvPr id="18" name="AutoShape 18"/>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9218" name="Picture 2">
            <a:extLst>
              <a:ext uri="{FF2B5EF4-FFF2-40B4-BE49-F238E27FC236}">
                <a16:creationId xmlns:a16="http://schemas.microsoft.com/office/drawing/2014/main" id="{0BFEDE5C-EA9C-7E7F-1D8B-91FD217303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2091" y="3771900"/>
            <a:ext cx="5667375" cy="51530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7">
            <a:extLst>
              <a:ext uri="{FF2B5EF4-FFF2-40B4-BE49-F238E27FC236}">
                <a16:creationId xmlns:a16="http://schemas.microsoft.com/office/drawing/2014/main" id="{9B7CAB1D-9E0C-28AA-CED2-1CFD4D6A70C5}"/>
              </a:ext>
            </a:extLst>
          </p:cNvPr>
          <p:cNvSpPr txBox="1"/>
          <p:nvPr/>
        </p:nvSpPr>
        <p:spPr>
          <a:xfrm>
            <a:off x="8911374" y="3471217"/>
            <a:ext cx="7716463" cy="5564793"/>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lang="ro-RO" sz="2100" dirty="0">
                <a:solidFill>
                  <a:srgbClr val="FFFFFF"/>
                </a:solidFill>
                <a:latin typeface="Fira Code"/>
              </a:rPr>
              <a:t>S</a:t>
            </a:r>
            <a:r>
              <a:rPr kumimoji="0" lang="ro-RO" sz="2100" b="0" i="0" u="none" strike="noStrike" kern="1200" cap="none" spc="0" normalizeH="0" baseline="0" noProof="0" dirty="0">
                <a:ln>
                  <a:noFill/>
                </a:ln>
                <a:solidFill>
                  <a:srgbClr val="FFFFFF"/>
                </a:solidFill>
                <a:effectLst/>
                <a:uLnTx/>
                <a:uFillTx/>
                <a:latin typeface="Fira Code"/>
                <a:ea typeface="+mn-ea"/>
                <a:cs typeface="+mn-cs"/>
              </a:rPr>
              <a:t>tratul de intrare este alcătuit din următoarele componente</a:t>
            </a:r>
            <a:r>
              <a:rPr kumimoji="0" lang="en-GB" sz="2100" b="0" i="0" u="none" strike="noStrike" kern="1200" cap="none" spc="0" normalizeH="0" baseline="0" noProof="0" dirty="0">
                <a:ln>
                  <a:noFill/>
                </a:ln>
                <a:solidFill>
                  <a:srgbClr val="FFFFFF"/>
                </a:solidFill>
                <a:effectLst/>
                <a:uLnTx/>
                <a:uFillTx/>
                <a:latin typeface="Fira Code"/>
                <a:ea typeface="+mn-ea"/>
                <a:cs typeface="+mn-cs"/>
              </a:rPr>
              <a:t>:</a:t>
            </a:r>
            <a:endParaRPr kumimoji="0" lang="ro-RO" sz="2100" b="0" i="0" u="none" strike="noStrike" kern="1200" cap="none" spc="0" normalizeH="0" baseline="0" noProof="0" dirty="0">
              <a:ln>
                <a:noFill/>
              </a:ln>
              <a:solidFill>
                <a:srgbClr val="FFFFFF"/>
              </a:solidFill>
              <a:effectLst/>
              <a:uLnTx/>
              <a:uFillTx/>
              <a:latin typeface="Fira Code"/>
              <a:ea typeface="+mn-ea"/>
              <a:cs typeface="+mn-cs"/>
            </a:endParaRPr>
          </a:p>
          <a:p>
            <a:pPr marL="342900" marR="0" lvl="0" indent="-342900" algn="l" defTabSz="914400" rtl="0" eaLnBrk="1" fontAlgn="auto" latinLnBrk="0" hangingPunct="1">
              <a:lnSpc>
                <a:spcPts val="2940"/>
              </a:lnSpc>
              <a:spcBef>
                <a:spcPct val="0"/>
              </a:spcBef>
              <a:spcAft>
                <a:spcPts val="0"/>
              </a:spcAft>
              <a:buClrTx/>
              <a:buSzTx/>
              <a:buFont typeface="Arial" panose="020B0604020202020204" pitchFamily="34" charset="0"/>
              <a:buChar char="•"/>
              <a:tabLst/>
              <a:defRPr/>
            </a:pPr>
            <a:r>
              <a:rPr lang="ro-RO" sz="2100" dirty="0">
                <a:solidFill>
                  <a:srgbClr val="FFFFFF"/>
                </a:solidFill>
                <a:latin typeface="Fira Code"/>
              </a:rPr>
              <a:t>Intrări</a:t>
            </a:r>
            <a:r>
              <a:rPr lang="en-GB" sz="2100" dirty="0">
                <a:solidFill>
                  <a:srgbClr val="FFFFFF"/>
                </a:solidFill>
                <a:latin typeface="Fira Code"/>
              </a:rPr>
              <a:t>:</a:t>
            </a:r>
            <a:endParaRPr lang="ro-RO" sz="2100" dirty="0">
              <a:solidFill>
                <a:srgbClr val="FFFFFF"/>
              </a:solidFill>
              <a:latin typeface="Fira Code"/>
            </a:endParaRPr>
          </a:p>
          <a:p>
            <a:pPr marL="800100" lvl="1" indent="-342900">
              <a:lnSpc>
                <a:spcPts val="2940"/>
              </a:lnSpc>
              <a:spcBef>
                <a:spcPct val="0"/>
              </a:spcBef>
              <a:buFont typeface="Arial" panose="020B0604020202020204" pitchFamily="34" charset="0"/>
              <a:buChar char="•"/>
            </a:pPr>
            <a:r>
              <a:rPr lang="en-GB" sz="2100" dirty="0" err="1">
                <a:solidFill>
                  <a:srgbClr val="FFFFFF"/>
                </a:solidFill>
                <a:latin typeface="Fira Code"/>
              </a:rPr>
              <a:t>Ie</a:t>
            </a:r>
            <a:r>
              <a:rPr lang="ro-RO" sz="2100" dirty="0">
                <a:solidFill>
                  <a:srgbClr val="FFFFFF"/>
                </a:solidFill>
                <a:latin typeface="Fira Code"/>
              </a:rPr>
              <a:t>șirea blocului anterior</a:t>
            </a:r>
          </a:p>
          <a:p>
            <a:pPr lvl="1">
              <a:lnSpc>
                <a:spcPts val="2940"/>
              </a:lnSpc>
              <a:spcBef>
                <a:spcPct val="0"/>
              </a:spcBef>
            </a:pPr>
            <a:endParaRPr lang="ro-RO" sz="2100" dirty="0">
              <a:solidFill>
                <a:srgbClr val="FFFFFF"/>
              </a:solidFill>
              <a:latin typeface="Fira Code"/>
            </a:endParaRPr>
          </a:p>
          <a:p>
            <a:pPr marL="800100" lvl="1" indent="-342900">
              <a:lnSpc>
                <a:spcPts val="2940"/>
              </a:lnSpc>
              <a:spcBef>
                <a:spcPct val="0"/>
              </a:spcBef>
              <a:buFont typeface="Arial" panose="020B0604020202020204" pitchFamily="34" charset="0"/>
              <a:buChar char="•"/>
            </a:pPr>
            <a:r>
              <a:rPr kumimoji="0" lang="ro-RO" sz="2100" b="0" i="0" u="none" strike="noStrike" kern="1200" cap="none" spc="0" normalizeH="0" baseline="0" noProof="0" dirty="0">
                <a:ln>
                  <a:noFill/>
                </a:ln>
                <a:solidFill>
                  <a:srgbClr val="FFFFFF"/>
                </a:solidFill>
                <a:effectLst/>
                <a:uLnTx/>
                <a:uFillTx/>
                <a:latin typeface="Fira Code"/>
                <a:ea typeface="+mn-ea"/>
                <a:cs typeface="+mn-cs"/>
              </a:rPr>
              <a:t>Intrarea </a:t>
            </a:r>
            <a:r>
              <a:rPr lang="ro-RO" sz="2100" dirty="0">
                <a:solidFill>
                  <a:srgbClr val="FFFFFF"/>
                </a:solidFill>
                <a:latin typeface="Fira Code"/>
              </a:rPr>
              <a:t>blocului curent</a:t>
            </a:r>
          </a:p>
          <a:p>
            <a:pPr marL="800100" lvl="1" indent="-342900">
              <a:lnSpc>
                <a:spcPts val="2940"/>
              </a:lnSpc>
              <a:spcBef>
                <a:spcPct val="0"/>
              </a:spcBef>
              <a:buFont typeface="Arial" panose="020B0604020202020204" pitchFamily="34" charset="0"/>
              <a:buChar char="•"/>
            </a:pPr>
            <a:endParaRPr kumimoji="0" lang="ro-RO" sz="2100" b="0" i="0" u="none" strike="noStrike" kern="1200" cap="none" spc="0" normalizeH="0" baseline="0" noProof="0" dirty="0">
              <a:ln>
                <a:noFill/>
              </a:ln>
              <a:solidFill>
                <a:srgbClr val="FFFFFF"/>
              </a:solidFill>
              <a:effectLst/>
              <a:uLnTx/>
              <a:uFillTx/>
              <a:latin typeface="Fira Code"/>
              <a:ea typeface="+mn-ea"/>
              <a:cs typeface="+mn-cs"/>
            </a:endParaRPr>
          </a:p>
          <a:p>
            <a:pPr marL="800100" lvl="1" indent="-342900">
              <a:lnSpc>
                <a:spcPts val="2940"/>
              </a:lnSpc>
              <a:spcBef>
                <a:spcPct val="0"/>
              </a:spcBef>
              <a:buFont typeface="Arial" panose="020B0604020202020204" pitchFamily="34" charset="0"/>
              <a:buChar char="•"/>
            </a:pPr>
            <a:r>
              <a:rPr lang="ro-RO" sz="2100" dirty="0">
                <a:solidFill>
                  <a:srgbClr val="FFFFFF"/>
                </a:solidFill>
                <a:latin typeface="Fira Code"/>
              </a:rPr>
              <a:t>Memoria blocului anterior</a:t>
            </a:r>
          </a:p>
          <a:p>
            <a:pPr lvl="1">
              <a:lnSpc>
                <a:spcPts val="2940"/>
              </a:lnSpc>
              <a:spcBef>
                <a:spcPct val="0"/>
              </a:spcBef>
            </a:pPr>
            <a:endParaRPr kumimoji="0" lang="en-GB" sz="2100" b="0" i="0" u="none" strike="noStrike" kern="1200" cap="none" spc="0" normalizeH="0" baseline="0" noProof="0" dirty="0">
              <a:ln>
                <a:noFill/>
              </a:ln>
              <a:solidFill>
                <a:srgbClr val="FFFFFF"/>
              </a:solidFill>
              <a:effectLst/>
              <a:uLnTx/>
              <a:uFillTx/>
              <a:latin typeface="Fira Code"/>
              <a:ea typeface="+mn-ea"/>
              <a:cs typeface="+mn-cs"/>
            </a:endParaRPr>
          </a:p>
          <a:p>
            <a:pPr marL="342900" indent="-342900">
              <a:lnSpc>
                <a:spcPts val="2940"/>
              </a:lnSpc>
              <a:spcBef>
                <a:spcPct val="0"/>
              </a:spcBef>
              <a:buFont typeface="Arial" panose="020B0604020202020204" pitchFamily="34" charset="0"/>
              <a:buChar char="•"/>
            </a:pPr>
            <a:r>
              <a:rPr lang="ro-RO" sz="2100" dirty="0">
                <a:solidFill>
                  <a:srgbClr val="FFFFFF"/>
                </a:solidFill>
                <a:latin typeface="Fira Code"/>
              </a:rPr>
              <a:t>Funcția sigmoid</a:t>
            </a:r>
          </a:p>
          <a:p>
            <a:pPr marL="342900" indent="-342900">
              <a:lnSpc>
                <a:spcPts val="2940"/>
              </a:lnSpc>
              <a:spcBef>
                <a:spcPct val="0"/>
              </a:spcBef>
              <a:buFont typeface="Arial" panose="020B0604020202020204" pitchFamily="34" charset="0"/>
              <a:buChar char="•"/>
            </a:pPr>
            <a:endParaRPr lang="ro-RO" sz="2100" dirty="0">
              <a:solidFill>
                <a:srgbClr val="FFFFFF"/>
              </a:solidFill>
              <a:latin typeface="Fira Code"/>
            </a:endParaRPr>
          </a:p>
          <a:p>
            <a:pPr marL="342900" indent="-342900">
              <a:lnSpc>
                <a:spcPts val="2940"/>
              </a:lnSpc>
              <a:spcBef>
                <a:spcPct val="0"/>
              </a:spcBef>
              <a:buFont typeface="Arial" panose="020B0604020202020204" pitchFamily="34" charset="0"/>
              <a:buChar char="•"/>
            </a:pPr>
            <a:r>
              <a:rPr lang="ro-RO" sz="2100" dirty="0">
                <a:solidFill>
                  <a:srgbClr val="FFFFFF"/>
                </a:solidFill>
                <a:latin typeface="Fira Code"/>
              </a:rPr>
              <a:t>Funcția tangentă </a:t>
            </a:r>
          </a:p>
          <a:p>
            <a:pPr marL="342900" indent="-342900">
              <a:lnSpc>
                <a:spcPts val="2940"/>
              </a:lnSpc>
              <a:spcBef>
                <a:spcPct val="0"/>
              </a:spcBef>
              <a:buFont typeface="Arial" panose="020B0604020202020204" pitchFamily="34" charset="0"/>
              <a:buChar char="•"/>
            </a:pPr>
            <a:endParaRPr lang="ro-RO" sz="2100" dirty="0">
              <a:solidFill>
                <a:srgbClr val="FFFFFF"/>
              </a:solidFill>
              <a:latin typeface="Fira Code"/>
            </a:endParaRPr>
          </a:p>
          <a:p>
            <a:pPr marL="342900" indent="-342900">
              <a:lnSpc>
                <a:spcPts val="2940"/>
              </a:lnSpc>
              <a:spcBef>
                <a:spcPct val="0"/>
              </a:spcBef>
              <a:buFont typeface="Arial" panose="020B0604020202020204" pitchFamily="34" charset="0"/>
              <a:buChar char="•"/>
            </a:pPr>
            <a:endParaRPr lang="ro-RO" sz="2100" dirty="0">
              <a:solidFill>
                <a:srgbClr val="FFFFFF"/>
              </a:solidFill>
              <a:latin typeface="Fira Code"/>
            </a:endParaRPr>
          </a:p>
          <a:p>
            <a:pPr lvl="0">
              <a:lnSpc>
                <a:spcPts val="2940"/>
              </a:lnSpc>
              <a:spcBef>
                <a:spcPct val="0"/>
              </a:spcBef>
            </a:pPr>
            <a:r>
              <a:rPr lang="en-GB" sz="2100" dirty="0">
                <a:solidFill>
                  <a:srgbClr val="FFFFFF"/>
                </a:solidFill>
                <a:latin typeface="Fira Code"/>
              </a:rPr>
              <a:t>	</a:t>
            </a:r>
            <a:r>
              <a:rPr lang="ro-RO" sz="2100" dirty="0">
                <a:solidFill>
                  <a:srgbClr val="FFFFFF"/>
                </a:solidFill>
                <a:latin typeface="Fira Code"/>
              </a:rPr>
              <a:t> </a:t>
            </a:r>
            <a:endParaRPr kumimoji="0" lang="en-US" sz="2100" b="0" i="0" u="none" strike="noStrike" kern="1200" cap="none" spc="0" normalizeH="0" baseline="0" noProof="0" dirty="0">
              <a:ln>
                <a:noFill/>
              </a:ln>
              <a:solidFill>
                <a:srgbClr val="FFFFFF"/>
              </a:solidFill>
              <a:effectLst/>
              <a:uLnTx/>
              <a:uFillTx/>
              <a:latin typeface="Fira Code"/>
              <a:ea typeface="+mn-ea"/>
              <a:cs typeface="+mn-cs"/>
            </a:endParaRPr>
          </a:p>
        </p:txBody>
      </p:sp>
      <p:pic>
        <p:nvPicPr>
          <p:cNvPr id="20" name="Picture 6">
            <a:extLst>
              <a:ext uri="{FF2B5EF4-FFF2-40B4-BE49-F238E27FC236}">
                <a16:creationId xmlns:a16="http://schemas.microsoft.com/office/drawing/2014/main" id="{85F6A906-E937-E177-F5E4-33E8D76626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92200" y="4361859"/>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3C7F504C-5342-D383-8749-88A1D770D4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92200" y="5081180"/>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a:extLst>
              <a:ext uri="{FF2B5EF4-FFF2-40B4-BE49-F238E27FC236}">
                <a16:creationId xmlns:a16="http://schemas.microsoft.com/office/drawing/2014/main" id="{3E96F941-18AA-B376-F64E-D13B4F22A5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92200" y="5852705"/>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a:extLst>
              <a:ext uri="{FF2B5EF4-FFF2-40B4-BE49-F238E27FC236}">
                <a16:creationId xmlns:a16="http://schemas.microsoft.com/office/drawing/2014/main" id="{24CEC88E-10A0-1018-46B4-0BAD185E919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694381" y="6704229"/>
            <a:ext cx="1352550" cy="5905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24077ADC-A70F-697B-773D-E57EA7D443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03906" y="7458047"/>
            <a:ext cx="1343025" cy="5905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8">
            <a:extLst>
              <a:ext uri="{FF2B5EF4-FFF2-40B4-BE49-F238E27FC236}">
                <a16:creationId xmlns:a16="http://schemas.microsoft.com/office/drawing/2014/main" id="{3E610671-9F92-4BB0-BF20-2317F3F0E5C7}"/>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extLst>
      <p:ext uri="{BB962C8B-B14F-4D97-AF65-F5344CB8AC3E}">
        <p14:creationId xmlns:p14="http://schemas.microsoft.com/office/powerpoint/2010/main" val="2023996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35426" y="606641"/>
            <a:ext cx="17262368" cy="844118"/>
            <a:chOff x="0" y="0"/>
            <a:chExt cx="23016491" cy="1125490"/>
          </a:xfrm>
        </p:grpSpPr>
        <p:grpSp>
          <p:nvGrpSpPr>
            <p:cNvPr id="3" name="Group 3"/>
            <p:cNvGrpSpPr/>
            <p:nvPr/>
          </p:nvGrpSpPr>
          <p:grpSpPr>
            <a:xfrm>
              <a:off x="0" y="0"/>
              <a:ext cx="23016491" cy="1125490"/>
              <a:chOff x="0" y="0"/>
              <a:chExt cx="4546467" cy="222319"/>
            </a:xfrm>
          </p:grpSpPr>
          <p:sp>
            <p:nvSpPr>
              <p:cNvPr id="4" name="Freeform 4"/>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38100"/>
                <a:ext cx="4546467" cy="2604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AutoShape 6"/>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AutoShape 7"/>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AutoShape 8"/>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9" name="Group 9"/>
            <p:cNvGrpSpPr/>
            <p:nvPr/>
          </p:nvGrpSpPr>
          <p:grpSpPr>
            <a:xfrm>
              <a:off x="21430813" y="361957"/>
              <a:ext cx="385123" cy="389674"/>
              <a:chOff x="0" y="0"/>
              <a:chExt cx="76074" cy="76973"/>
            </a:xfrm>
          </p:grpSpPr>
          <p:sp>
            <p:nvSpPr>
              <p:cNvPr id="10" name="Freeform 10"/>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a:off x="0" y="-38100"/>
                <a:ext cx="76074" cy="11507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15" name="TextBox 15"/>
          <p:cNvSpPr txBox="1"/>
          <p:nvPr/>
        </p:nvSpPr>
        <p:spPr>
          <a:xfrm>
            <a:off x="7424550" y="1935034"/>
            <a:ext cx="1170254" cy="1259518"/>
          </a:xfrm>
          <a:prstGeom prst="rect">
            <a:avLst/>
          </a:prstGeom>
        </p:spPr>
        <p:txBody>
          <a:bodyPr lIns="0" tIns="0" rIns="0" bIns="0" rtlCol="0" anchor="t">
            <a:spAutoFit/>
          </a:bodyPr>
          <a:lstStyle/>
          <a:p>
            <a:pPr marL="0" marR="0" lvl="0" indent="0" algn="l" defTabSz="914400" rtl="0" eaLnBrk="1" fontAlgn="auto" latinLnBrk="0" hangingPunct="1">
              <a:lnSpc>
                <a:spcPts val="10260"/>
              </a:lnSpc>
              <a:spcBef>
                <a:spcPct val="0"/>
              </a:spcBef>
              <a:spcAft>
                <a:spcPts val="0"/>
              </a:spcAft>
              <a:buClrTx/>
              <a:buSzTx/>
              <a:buFontTx/>
              <a:buNone/>
              <a:tabLst/>
              <a:defRPr/>
            </a:pPr>
            <a:r>
              <a:rPr kumimoji="0" lang="en-US" sz="7328" b="0" i="0" u="none" strike="noStrike" kern="1200" cap="none" spc="0" normalizeH="0" baseline="0" noProof="0" dirty="0">
                <a:ln>
                  <a:noFill/>
                </a:ln>
                <a:solidFill>
                  <a:srgbClr val="FFFFFF"/>
                </a:solidFill>
                <a:effectLst/>
                <a:uLnTx/>
                <a:uFillTx/>
                <a:latin typeface="Fira Code"/>
                <a:ea typeface="+mn-ea"/>
                <a:cs typeface="+mn-cs"/>
              </a:rPr>
              <a:t>0</a:t>
            </a:r>
            <a:r>
              <a:rPr kumimoji="0" lang="ro-RO" sz="7328" b="0" i="0" u="none" strike="noStrike" kern="1200" cap="none" spc="0" normalizeH="0" baseline="0" noProof="0" dirty="0">
                <a:ln>
                  <a:noFill/>
                </a:ln>
                <a:solidFill>
                  <a:srgbClr val="FFFFFF"/>
                </a:solidFill>
                <a:effectLst/>
                <a:uLnTx/>
                <a:uFillTx/>
                <a:latin typeface="Fira Code"/>
                <a:ea typeface="+mn-ea"/>
                <a:cs typeface="+mn-cs"/>
              </a:rPr>
              <a:t>3</a:t>
            </a:r>
            <a:endParaRPr kumimoji="0" lang="en-US" sz="7328" b="0" i="0" u="none" strike="noStrike" kern="1200" cap="none" spc="0" normalizeH="0" baseline="0" noProof="0" dirty="0">
              <a:ln>
                <a:noFill/>
              </a:ln>
              <a:solidFill>
                <a:srgbClr val="FFFFFF"/>
              </a:solidFill>
              <a:effectLst/>
              <a:uLnTx/>
              <a:uFillTx/>
              <a:latin typeface="Fira Code"/>
              <a:ea typeface="+mn-ea"/>
              <a:cs typeface="+mn-cs"/>
            </a:endParaRPr>
          </a:p>
        </p:txBody>
      </p:sp>
      <p:sp>
        <p:nvSpPr>
          <p:cNvPr id="16" name="TextBox 16"/>
          <p:cNvSpPr txBox="1"/>
          <p:nvPr/>
        </p:nvSpPr>
        <p:spPr>
          <a:xfrm>
            <a:off x="8743425" y="1938729"/>
            <a:ext cx="8607012" cy="1267398"/>
          </a:xfrm>
          <a:prstGeom prst="rect">
            <a:avLst/>
          </a:prstGeom>
        </p:spPr>
        <p:txBody>
          <a:bodyPr lIns="0" tIns="0" rIns="0" bIns="0" rtlCol="0" anchor="t">
            <a:spAutoFit/>
          </a:bodyPr>
          <a:lstStyle/>
          <a:p>
            <a:pPr marL="0" marR="0" lvl="0" indent="0" algn="l" defTabSz="914400" rtl="0" eaLnBrk="1" fontAlgn="auto" latinLnBrk="0" hangingPunct="1">
              <a:lnSpc>
                <a:spcPts val="10260"/>
              </a:lnSpc>
              <a:spcBef>
                <a:spcPct val="0"/>
              </a:spcBef>
              <a:spcAft>
                <a:spcPts val="0"/>
              </a:spcAft>
              <a:buClrTx/>
              <a:buSzTx/>
              <a:buFontTx/>
              <a:buNone/>
              <a:tabLst/>
              <a:defRPr/>
            </a:pPr>
            <a:r>
              <a:rPr lang="ro-RO" sz="7328" dirty="0">
                <a:solidFill>
                  <a:srgbClr val="00B050"/>
                </a:solidFill>
                <a:latin typeface="Fira Code"/>
              </a:rPr>
              <a:t>Output Layer</a:t>
            </a:r>
            <a:endParaRPr kumimoji="0" lang="en-US" sz="7328" b="0" i="0" u="none" strike="noStrike" kern="1200" cap="none" spc="0" normalizeH="0" baseline="0" noProof="0" dirty="0">
              <a:ln>
                <a:noFill/>
              </a:ln>
              <a:solidFill>
                <a:srgbClr val="00B050"/>
              </a:solidFill>
              <a:effectLst/>
              <a:uLnTx/>
              <a:uFillTx/>
              <a:latin typeface="Fira Code"/>
              <a:ea typeface="+mn-ea"/>
              <a:cs typeface="+mn-cs"/>
            </a:endParaRPr>
          </a:p>
        </p:txBody>
      </p:sp>
      <p:sp>
        <p:nvSpPr>
          <p:cNvPr id="18" name="AutoShape 18"/>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0242" name="Picture 2">
            <a:extLst>
              <a:ext uri="{FF2B5EF4-FFF2-40B4-BE49-F238E27FC236}">
                <a16:creationId xmlns:a16="http://schemas.microsoft.com/office/drawing/2014/main" id="{73BE7133-8038-068F-82DF-CCE76F38A1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5663" y="2572428"/>
            <a:ext cx="5734050" cy="588645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7">
            <a:extLst>
              <a:ext uri="{FF2B5EF4-FFF2-40B4-BE49-F238E27FC236}">
                <a16:creationId xmlns:a16="http://schemas.microsoft.com/office/drawing/2014/main" id="{52F2B09A-7839-671A-E6DE-06F7DBA566F6}"/>
              </a:ext>
            </a:extLst>
          </p:cNvPr>
          <p:cNvSpPr txBox="1"/>
          <p:nvPr/>
        </p:nvSpPr>
        <p:spPr>
          <a:xfrm>
            <a:off x="8911374" y="3471217"/>
            <a:ext cx="7716463" cy="5564793"/>
          </a:xfrm>
          <a:prstGeom prst="rect">
            <a:avLst/>
          </a:prstGeom>
        </p:spPr>
        <p:txBody>
          <a:bodyPr lIns="0" tIns="0" rIns="0" bIns="0" rtlCol="0" anchor="t">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lang="ro-RO" sz="2100" dirty="0">
                <a:solidFill>
                  <a:srgbClr val="FFFFFF"/>
                </a:solidFill>
                <a:latin typeface="Fira Code"/>
              </a:rPr>
              <a:t>S</a:t>
            </a:r>
            <a:r>
              <a:rPr kumimoji="0" lang="ro-RO" sz="2100" b="0" i="0" u="none" strike="noStrike" kern="1200" cap="none" spc="0" normalizeH="0" baseline="0" noProof="0" dirty="0">
                <a:ln>
                  <a:noFill/>
                </a:ln>
                <a:solidFill>
                  <a:srgbClr val="FFFFFF"/>
                </a:solidFill>
                <a:effectLst/>
                <a:uLnTx/>
                <a:uFillTx/>
                <a:latin typeface="Fira Code"/>
                <a:ea typeface="+mn-ea"/>
                <a:cs typeface="+mn-cs"/>
              </a:rPr>
              <a:t>tratul de intrare este alcătuit din următoarele componente</a:t>
            </a:r>
            <a:r>
              <a:rPr kumimoji="0" lang="en-GB" sz="2100" b="0" i="0" u="none" strike="noStrike" kern="1200" cap="none" spc="0" normalizeH="0" baseline="0" noProof="0" dirty="0">
                <a:ln>
                  <a:noFill/>
                </a:ln>
                <a:solidFill>
                  <a:srgbClr val="FFFFFF"/>
                </a:solidFill>
                <a:effectLst/>
                <a:uLnTx/>
                <a:uFillTx/>
                <a:latin typeface="Fira Code"/>
                <a:ea typeface="+mn-ea"/>
                <a:cs typeface="+mn-cs"/>
              </a:rPr>
              <a:t>:</a:t>
            </a:r>
            <a:endParaRPr kumimoji="0" lang="ro-RO" sz="2100" b="0" i="0" u="none" strike="noStrike" kern="1200" cap="none" spc="0" normalizeH="0" baseline="0" noProof="0" dirty="0">
              <a:ln>
                <a:noFill/>
              </a:ln>
              <a:solidFill>
                <a:srgbClr val="FFFFFF"/>
              </a:solidFill>
              <a:effectLst/>
              <a:uLnTx/>
              <a:uFillTx/>
              <a:latin typeface="Fira Code"/>
              <a:ea typeface="+mn-ea"/>
              <a:cs typeface="+mn-cs"/>
            </a:endParaRPr>
          </a:p>
          <a:p>
            <a:pPr marL="342900" marR="0" lvl="0" indent="-342900" algn="l" defTabSz="914400" rtl="0" eaLnBrk="1" fontAlgn="auto" latinLnBrk="0" hangingPunct="1">
              <a:lnSpc>
                <a:spcPts val="2940"/>
              </a:lnSpc>
              <a:spcBef>
                <a:spcPct val="0"/>
              </a:spcBef>
              <a:spcAft>
                <a:spcPts val="0"/>
              </a:spcAft>
              <a:buClrTx/>
              <a:buSzTx/>
              <a:buFont typeface="Arial" panose="020B0604020202020204" pitchFamily="34" charset="0"/>
              <a:buChar char="•"/>
              <a:tabLst/>
              <a:defRPr/>
            </a:pPr>
            <a:r>
              <a:rPr lang="ro-RO" sz="2100" dirty="0">
                <a:solidFill>
                  <a:srgbClr val="FFFFFF"/>
                </a:solidFill>
                <a:latin typeface="Fira Code"/>
              </a:rPr>
              <a:t>Intrări</a:t>
            </a:r>
            <a:r>
              <a:rPr lang="en-GB" sz="2100" dirty="0">
                <a:solidFill>
                  <a:srgbClr val="FFFFFF"/>
                </a:solidFill>
                <a:latin typeface="Fira Code"/>
              </a:rPr>
              <a:t>:</a:t>
            </a:r>
            <a:endParaRPr lang="ro-RO" sz="2100" dirty="0">
              <a:solidFill>
                <a:srgbClr val="FFFFFF"/>
              </a:solidFill>
              <a:latin typeface="Fira Code"/>
            </a:endParaRPr>
          </a:p>
          <a:p>
            <a:pPr marL="800100" lvl="1" indent="-342900">
              <a:lnSpc>
                <a:spcPts val="2940"/>
              </a:lnSpc>
              <a:spcBef>
                <a:spcPct val="0"/>
              </a:spcBef>
              <a:buFont typeface="Arial" panose="020B0604020202020204" pitchFamily="34" charset="0"/>
              <a:buChar char="•"/>
            </a:pPr>
            <a:r>
              <a:rPr lang="en-GB" sz="2100" dirty="0" err="1">
                <a:solidFill>
                  <a:srgbClr val="FFFFFF"/>
                </a:solidFill>
                <a:latin typeface="Fira Code"/>
              </a:rPr>
              <a:t>Ie</a:t>
            </a:r>
            <a:r>
              <a:rPr lang="ro-RO" sz="2100" dirty="0">
                <a:solidFill>
                  <a:srgbClr val="FFFFFF"/>
                </a:solidFill>
                <a:latin typeface="Fira Code"/>
              </a:rPr>
              <a:t>șirea blocului anterior</a:t>
            </a:r>
          </a:p>
          <a:p>
            <a:pPr lvl="1">
              <a:lnSpc>
                <a:spcPts val="2940"/>
              </a:lnSpc>
              <a:spcBef>
                <a:spcPct val="0"/>
              </a:spcBef>
            </a:pPr>
            <a:endParaRPr lang="ro-RO" sz="2100" dirty="0">
              <a:solidFill>
                <a:srgbClr val="FFFFFF"/>
              </a:solidFill>
              <a:latin typeface="Fira Code"/>
            </a:endParaRPr>
          </a:p>
          <a:p>
            <a:pPr marL="800100" lvl="1" indent="-342900">
              <a:lnSpc>
                <a:spcPts val="2940"/>
              </a:lnSpc>
              <a:spcBef>
                <a:spcPct val="0"/>
              </a:spcBef>
              <a:buFont typeface="Arial" panose="020B0604020202020204" pitchFamily="34" charset="0"/>
              <a:buChar char="•"/>
            </a:pPr>
            <a:r>
              <a:rPr kumimoji="0" lang="ro-RO" sz="2100" b="0" i="0" u="none" strike="noStrike" kern="1200" cap="none" spc="0" normalizeH="0" baseline="0" noProof="0" dirty="0">
                <a:ln>
                  <a:noFill/>
                </a:ln>
                <a:solidFill>
                  <a:srgbClr val="FFFFFF"/>
                </a:solidFill>
                <a:effectLst/>
                <a:uLnTx/>
                <a:uFillTx/>
                <a:latin typeface="Fira Code"/>
                <a:ea typeface="+mn-ea"/>
                <a:cs typeface="+mn-cs"/>
              </a:rPr>
              <a:t>Intrarea </a:t>
            </a:r>
            <a:r>
              <a:rPr lang="ro-RO" sz="2100" dirty="0">
                <a:solidFill>
                  <a:srgbClr val="FFFFFF"/>
                </a:solidFill>
                <a:latin typeface="Fira Code"/>
              </a:rPr>
              <a:t>blocului curent</a:t>
            </a:r>
          </a:p>
          <a:p>
            <a:pPr lvl="1">
              <a:lnSpc>
                <a:spcPts val="2940"/>
              </a:lnSpc>
              <a:spcBef>
                <a:spcPct val="0"/>
              </a:spcBef>
            </a:pPr>
            <a:endParaRPr kumimoji="0" lang="en-GB" sz="2100" b="0" i="0" u="none" strike="noStrike" kern="1200" cap="none" spc="0" normalizeH="0" baseline="0" noProof="0" dirty="0">
              <a:ln>
                <a:noFill/>
              </a:ln>
              <a:solidFill>
                <a:srgbClr val="FFFFFF"/>
              </a:solidFill>
              <a:effectLst/>
              <a:uLnTx/>
              <a:uFillTx/>
              <a:latin typeface="Fira Code"/>
              <a:ea typeface="+mn-ea"/>
              <a:cs typeface="+mn-cs"/>
            </a:endParaRPr>
          </a:p>
          <a:p>
            <a:pPr marL="342900" indent="-342900">
              <a:lnSpc>
                <a:spcPts val="2940"/>
              </a:lnSpc>
              <a:spcBef>
                <a:spcPct val="0"/>
              </a:spcBef>
              <a:buFont typeface="Arial" panose="020B0604020202020204" pitchFamily="34" charset="0"/>
              <a:buChar char="•"/>
            </a:pPr>
            <a:r>
              <a:rPr lang="ro-RO" sz="2100" dirty="0">
                <a:solidFill>
                  <a:srgbClr val="FFFFFF"/>
                </a:solidFill>
                <a:latin typeface="Fira Code"/>
              </a:rPr>
              <a:t>Funcția sigmoid</a:t>
            </a:r>
          </a:p>
          <a:p>
            <a:pPr marL="342900" indent="-342900">
              <a:lnSpc>
                <a:spcPts val="2940"/>
              </a:lnSpc>
              <a:spcBef>
                <a:spcPct val="0"/>
              </a:spcBef>
              <a:buFont typeface="Arial" panose="020B0604020202020204" pitchFamily="34" charset="0"/>
              <a:buChar char="•"/>
            </a:pPr>
            <a:endParaRPr lang="ro-RO" sz="2100" dirty="0">
              <a:solidFill>
                <a:srgbClr val="FFFFFF"/>
              </a:solidFill>
              <a:latin typeface="Fira Code"/>
            </a:endParaRPr>
          </a:p>
          <a:p>
            <a:pPr marL="342900" indent="-342900">
              <a:lnSpc>
                <a:spcPts val="2940"/>
              </a:lnSpc>
              <a:spcBef>
                <a:spcPct val="0"/>
              </a:spcBef>
              <a:buFont typeface="Arial" panose="020B0604020202020204" pitchFamily="34" charset="0"/>
              <a:buChar char="•"/>
            </a:pPr>
            <a:r>
              <a:rPr lang="ro-RO" sz="2100" dirty="0">
                <a:solidFill>
                  <a:srgbClr val="FFFFFF"/>
                </a:solidFill>
                <a:latin typeface="Fira Code"/>
              </a:rPr>
              <a:t>Ieșir</a:t>
            </a:r>
            <a:r>
              <a:rPr lang="en-GB" sz="2100" dirty="0" err="1">
                <a:solidFill>
                  <a:srgbClr val="FFFFFF"/>
                </a:solidFill>
                <a:latin typeface="Fira Code"/>
              </a:rPr>
              <a:t>ea</a:t>
            </a:r>
            <a:r>
              <a:rPr lang="en-GB" sz="2100" dirty="0">
                <a:solidFill>
                  <a:srgbClr val="FFFFFF"/>
                </a:solidFill>
                <a:latin typeface="Fira Code"/>
              </a:rPr>
              <a:t> </a:t>
            </a:r>
            <a:r>
              <a:rPr lang="en-GB" sz="2100" dirty="0" err="1">
                <a:solidFill>
                  <a:srgbClr val="FFFFFF"/>
                </a:solidFill>
                <a:latin typeface="Fira Code"/>
              </a:rPr>
              <a:t>blocului</a:t>
            </a:r>
            <a:r>
              <a:rPr lang="en-GB" sz="2100" dirty="0">
                <a:solidFill>
                  <a:srgbClr val="FFFFFF"/>
                </a:solidFill>
                <a:latin typeface="Fira Code"/>
              </a:rPr>
              <a:t> current </a:t>
            </a:r>
            <a:endParaRPr lang="ro-RO" sz="2100" dirty="0">
              <a:solidFill>
                <a:srgbClr val="FFFFFF"/>
              </a:solidFill>
              <a:latin typeface="Fira Code"/>
            </a:endParaRPr>
          </a:p>
          <a:p>
            <a:pPr marL="342900" indent="-342900">
              <a:lnSpc>
                <a:spcPts val="2940"/>
              </a:lnSpc>
              <a:spcBef>
                <a:spcPct val="0"/>
              </a:spcBef>
              <a:buFont typeface="Arial" panose="020B0604020202020204" pitchFamily="34" charset="0"/>
              <a:buChar char="•"/>
            </a:pPr>
            <a:endParaRPr lang="ro-RO" sz="2100" dirty="0">
              <a:solidFill>
                <a:srgbClr val="FFFFFF"/>
              </a:solidFill>
              <a:latin typeface="Fira Code"/>
            </a:endParaRPr>
          </a:p>
          <a:p>
            <a:pPr marL="342900" indent="-342900">
              <a:lnSpc>
                <a:spcPts val="2940"/>
              </a:lnSpc>
              <a:spcBef>
                <a:spcPct val="0"/>
              </a:spcBef>
              <a:buFont typeface="Arial" panose="020B0604020202020204" pitchFamily="34" charset="0"/>
              <a:buChar char="•"/>
            </a:pPr>
            <a:r>
              <a:rPr lang="ro-RO" sz="2100" dirty="0">
                <a:solidFill>
                  <a:srgbClr val="FFFFFF"/>
                </a:solidFill>
                <a:latin typeface="Fira Code"/>
              </a:rPr>
              <a:t>Funcția tangentă </a:t>
            </a:r>
          </a:p>
          <a:p>
            <a:pPr marL="342900" indent="-342900">
              <a:lnSpc>
                <a:spcPts val="2940"/>
              </a:lnSpc>
              <a:spcBef>
                <a:spcPct val="0"/>
              </a:spcBef>
              <a:buFont typeface="Arial" panose="020B0604020202020204" pitchFamily="34" charset="0"/>
              <a:buChar char="•"/>
            </a:pPr>
            <a:endParaRPr lang="ro-RO" sz="2100" dirty="0">
              <a:solidFill>
                <a:srgbClr val="FFFFFF"/>
              </a:solidFill>
              <a:latin typeface="Fira Code"/>
            </a:endParaRPr>
          </a:p>
          <a:p>
            <a:pPr marL="342900" indent="-342900">
              <a:lnSpc>
                <a:spcPts val="2940"/>
              </a:lnSpc>
              <a:spcBef>
                <a:spcPct val="0"/>
              </a:spcBef>
              <a:buFont typeface="Arial" panose="020B0604020202020204" pitchFamily="34" charset="0"/>
              <a:buChar char="•"/>
            </a:pPr>
            <a:endParaRPr lang="ro-RO" sz="2100" dirty="0">
              <a:solidFill>
                <a:srgbClr val="FFFFFF"/>
              </a:solidFill>
              <a:latin typeface="Fira Code"/>
            </a:endParaRPr>
          </a:p>
          <a:p>
            <a:pPr lvl="0">
              <a:lnSpc>
                <a:spcPts val="2940"/>
              </a:lnSpc>
              <a:spcBef>
                <a:spcPct val="0"/>
              </a:spcBef>
            </a:pPr>
            <a:r>
              <a:rPr lang="en-GB" sz="2100" dirty="0">
                <a:solidFill>
                  <a:srgbClr val="FFFFFF"/>
                </a:solidFill>
                <a:latin typeface="Fira Code"/>
              </a:rPr>
              <a:t>	</a:t>
            </a:r>
            <a:r>
              <a:rPr lang="ro-RO" sz="2100" dirty="0">
                <a:solidFill>
                  <a:srgbClr val="FFFFFF"/>
                </a:solidFill>
                <a:latin typeface="Fira Code"/>
              </a:rPr>
              <a:t> </a:t>
            </a:r>
            <a:endParaRPr kumimoji="0" lang="en-US" sz="2100" b="0" i="0" u="none" strike="noStrike" kern="1200" cap="none" spc="0" normalizeH="0" baseline="0" noProof="0" dirty="0">
              <a:ln>
                <a:noFill/>
              </a:ln>
              <a:solidFill>
                <a:srgbClr val="FFFFFF"/>
              </a:solidFill>
              <a:effectLst/>
              <a:uLnTx/>
              <a:uFillTx/>
              <a:latin typeface="Fira Code"/>
              <a:ea typeface="+mn-ea"/>
              <a:cs typeface="+mn-cs"/>
            </a:endParaRPr>
          </a:p>
        </p:txBody>
      </p:sp>
      <p:pic>
        <p:nvPicPr>
          <p:cNvPr id="20" name="Picture 6">
            <a:extLst>
              <a:ext uri="{FF2B5EF4-FFF2-40B4-BE49-F238E27FC236}">
                <a16:creationId xmlns:a16="http://schemas.microsoft.com/office/drawing/2014/main" id="{FD874473-0E37-9C94-758D-8F6F8B909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92200" y="4361859"/>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E1382050-F85B-BA26-215E-EAFCB92A15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92200" y="5081180"/>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a:extLst>
              <a:ext uri="{FF2B5EF4-FFF2-40B4-BE49-F238E27FC236}">
                <a16:creationId xmlns:a16="http://schemas.microsoft.com/office/drawing/2014/main" id="{AF14B256-4CAD-96AC-75A0-39FC20EC64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694381" y="5986875"/>
            <a:ext cx="1352550" cy="5905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5CDF3F79-E24B-BA27-61CC-1A122B88288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11000" y="7473342"/>
            <a:ext cx="1343025" cy="59055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5FE75FA4-D31C-6B2B-0790-2ED2B275FF7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154025" y="6546626"/>
            <a:ext cx="771525" cy="7810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8">
            <a:extLst>
              <a:ext uri="{FF2B5EF4-FFF2-40B4-BE49-F238E27FC236}">
                <a16:creationId xmlns:a16="http://schemas.microsoft.com/office/drawing/2014/main" id="{88B2596F-1057-29AF-63F3-8AE4DBBDB484}"/>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extLst>
      <p:ext uri="{BB962C8B-B14F-4D97-AF65-F5344CB8AC3E}">
        <p14:creationId xmlns:p14="http://schemas.microsoft.com/office/powerpoint/2010/main" val="1445489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635426" y="606641"/>
            <a:ext cx="17262368" cy="844118"/>
            <a:chOff x="0" y="0"/>
            <a:chExt cx="23016491" cy="1125490"/>
          </a:xfrm>
        </p:grpSpPr>
        <p:grpSp>
          <p:nvGrpSpPr>
            <p:cNvPr id="5" name="Group 5"/>
            <p:cNvGrpSpPr/>
            <p:nvPr/>
          </p:nvGrpSpPr>
          <p:grpSpPr>
            <a:xfrm>
              <a:off x="0" y="0"/>
              <a:ext cx="23016491" cy="1125490"/>
              <a:chOff x="0" y="0"/>
              <a:chExt cx="4546467" cy="222319"/>
            </a:xfrm>
          </p:grpSpPr>
          <p:sp>
            <p:nvSpPr>
              <p:cNvPr id="6" name="Freeform 6"/>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0" y="-38100"/>
                <a:ext cx="4546467" cy="2604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AutoShape 8"/>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AutoShape 9"/>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AutoShape 10"/>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1" name="Group 11"/>
            <p:cNvGrpSpPr/>
            <p:nvPr/>
          </p:nvGrpSpPr>
          <p:grpSpPr>
            <a:xfrm>
              <a:off x="21430813" y="361957"/>
              <a:ext cx="385123" cy="389674"/>
              <a:chOff x="0" y="0"/>
              <a:chExt cx="76074" cy="76973"/>
            </a:xfrm>
          </p:grpSpPr>
          <p:sp>
            <p:nvSpPr>
              <p:cNvPr id="12" name="Freeform 12"/>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3"/>
              <p:cNvSpPr txBox="1"/>
              <p:nvPr/>
            </p:nvSpPr>
            <p:spPr>
              <a:xfrm>
                <a:off x="0" y="-38100"/>
                <a:ext cx="76074" cy="11507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15" name="TextBox 15"/>
          <p:cNvSpPr txBox="1"/>
          <p:nvPr/>
        </p:nvSpPr>
        <p:spPr>
          <a:xfrm>
            <a:off x="3352800" y="2712874"/>
            <a:ext cx="7772400" cy="1141723"/>
          </a:xfrm>
          <a:prstGeom prst="rect">
            <a:avLst/>
          </a:prstGeom>
        </p:spPr>
        <p:txBody>
          <a:bodyPr wrap="square" lIns="0" tIns="0" rIns="0" bIns="0" rtlCol="0" anchor="t">
            <a:spAutoFit/>
          </a:bodyPr>
          <a:lstStyle/>
          <a:p>
            <a:pPr marL="0" marR="0" lvl="0" indent="0" algn="l" defTabSz="914400" rtl="0" eaLnBrk="1" fontAlgn="auto" latinLnBrk="0" hangingPunct="1">
              <a:lnSpc>
                <a:spcPts val="10260"/>
              </a:lnSpc>
              <a:spcBef>
                <a:spcPct val="0"/>
              </a:spcBef>
              <a:spcAft>
                <a:spcPts val="0"/>
              </a:spcAft>
              <a:buClrTx/>
              <a:buSzTx/>
              <a:buFontTx/>
              <a:buNone/>
              <a:tabLst/>
              <a:defRPr/>
            </a:pPr>
            <a:r>
              <a:rPr lang="ro-RO" sz="4000" dirty="0">
                <a:solidFill>
                  <a:srgbClr val="FFFFFF"/>
                </a:solidFill>
                <a:latin typeface="Fira Code"/>
              </a:rPr>
              <a:t>Realizarea Interfeței Web</a:t>
            </a:r>
            <a:endParaRPr kumimoji="0" lang="en-US" sz="4000" b="0" i="0" u="none" strike="noStrike" kern="1200" cap="none" spc="0" normalizeH="0" baseline="0" noProof="0" dirty="0">
              <a:ln>
                <a:noFill/>
              </a:ln>
              <a:solidFill>
                <a:srgbClr val="FFFFFF"/>
              </a:solidFill>
              <a:effectLst/>
              <a:uLnTx/>
              <a:uFillTx/>
              <a:latin typeface="Fira Code"/>
              <a:ea typeface="+mn-ea"/>
              <a:cs typeface="+mn-cs"/>
            </a:endParaRPr>
          </a:p>
        </p:txBody>
      </p:sp>
      <p:sp>
        <p:nvSpPr>
          <p:cNvPr id="16" name="TextBox 16"/>
          <p:cNvSpPr txBox="1"/>
          <p:nvPr/>
        </p:nvSpPr>
        <p:spPr>
          <a:xfrm>
            <a:off x="1028700" y="2712874"/>
            <a:ext cx="2776475" cy="1259518"/>
          </a:xfrm>
          <a:prstGeom prst="rect">
            <a:avLst/>
          </a:prstGeom>
        </p:spPr>
        <p:txBody>
          <a:bodyPr lIns="0" tIns="0" rIns="0" bIns="0" rtlCol="0" anchor="t">
            <a:spAutoFit/>
          </a:bodyPr>
          <a:lstStyle/>
          <a:p>
            <a:pPr marL="0" marR="0" lvl="0" indent="0" algn="l" defTabSz="914400" rtl="0" eaLnBrk="1" fontAlgn="auto" latinLnBrk="0" hangingPunct="1">
              <a:lnSpc>
                <a:spcPts val="10260"/>
              </a:lnSpc>
              <a:spcBef>
                <a:spcPct val="0"/>
              </a:spcBef>
              <a:spcAft>
                <a:spcPts val="0"/>
              </a:spcAft>
              <a:buClrTx/>
              <a:buSzTx/>
              <a:buFontTx/>
              <a:buNone/>
              <a:tabLst/>
              <a:defRPr/>
            </a:pPr>
            <a:r>
              <a:rPr kumimoji="0" lang="en-US" sz="7328" b="0" i="0" u="none" strike="noStrike" kern="1200" cap="none" spc="0" normalizeH="0" baseline="0" noProof="0" dirty="0">
                <a:ln>
                  <a:noFill/>
                </a:ln>
                <a:solidFill>
                  <a:srgbClr val="FF0000"/>
                </a:solidFill>
                <a:effectLst/>
                <a:uLnTx/>
                <a:uFillTx/>
                <a:latin typeface="Fira Code"/>
                <a:ea typeface="+mn-ea"/>
                <a:cs typeface="+mn-cs"/>
              </a:rPr>
              <a:t>{0</a:t>
            </a:r>
            <a:r>
              <a:rPr kumimoji="0" lang="ro-RO" sz="7328" b="0" i="0" u="none" strike="noStrike" kern="1200" cap="none" spc="0" normalizeH="0" baseline="0" noProof="0" dirty="0">
                <a:ln>
                  <a:noFill/>
                </a:ln>
                <a:solidFill>
                  <a:srgbClr val="FF0000"/>
                </a:solidFill>
                <a:effectLst/>
                <a:uLnTx/>
                <a:uFillTx/>
                <a:latin typeface="Fira Code"/>
                <a:ea typeface="+mn-ea"/>
                <a:cs typeface="+mn-cs"/>
              </a:rPr>
              <a:t>4</a:t>
            </a:r>
            <a:r>
              <a:rPr kumimoji="0" lang="en-US" sz="7328" b="0" i="0" u="none" strike="noStrike" kern="1200" cap="none" spc="0" normalizeH="0" baseline="0" noProof="0" dirty="0">
                <a:ln>
                  <a:noFill/>
                </a:ln>
                <a:solidFill>
                  <a:srgbClr val="FF0000"/>
                </a:solidFill>
                <a:effectLst/>
                <a:uLnTx/>
                <a:uFillTx/>
                <a:latin typeface="Fira Code"/>
                <a:ea typeface="+mn-ea"/>
                <a:cs typeface="+mn-cs"/>
              </a:rPr>
              <a:t>}</a:t>
            </a:r>
          </a:p>
        </p:txBody>
      </p:sp>
      <p:sp>
        <p:nvSpPr>
          <p:cNvPr id="17" name="TextBox 17"/>
          <p:cNvSpPr txBox="1"/>
          <p:nvPr/>
        </p:nvSpPr>
        <p:spPr>
          <a:xfrm>
            <a:off x="1294520" y="5556320"/>
            <a:ext cx="7949344" cy="943976"/>
          </a:xfrm>
          <a:prstGeom prst="rect">
            <a:avLst/>
          </a:prstGeom>
        </p:spPr>
        <p:txBody>
          <a:bodyPr lIns="0" tIns="0" rIns="0" bIns="0" rtlCol="0" anchor="t">
            <a:spAutoFit/>
          </a:bodyPr>
          <a:lstStyle/>
          <a:p>
            <a:pPr marL="285750" indent="-285750" algn="just">
              <a:lnSpc>
                <a:spcPct val="115000"/>
              </a:lnSpc>
              <a:spcAft>
                <a:spcPts val="800"/>
              </a:spcAft>
              <a:buFont typeface="Arial" panose="020B0604020202020204" pitchFamily="34" charset="0"/>
              <a:buChar char="•"/>
            </a:pPr>
            <a:r>
              <a:rPr lang="ro-RO" sz="1800" kern="10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Fiind un dispozitiv bazat pe IoT, este imperativ ca acesta să aibă o interfață web care să poată permite vizualizarea datelor și interacțiunea cu sistemul. </a:t>
            </a:r>
          </a:p>
        </p:txBody>
      </p:sp>
      <p:sp>
        <p:nvSpPr>
          <p:cNvPr id="18" name="AutoShape 18"/>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2">
            <a:extLst>
              <a:ext uri="{FF2B5EF4-FFF2-40B4-BE49-F238E27FC236}">
                <a16:creationId xmlns:a16="http://schemas.microsoft.com/office/drawing/2014/main" id="{07BAFBC3-5DF1-BDFB-E0CD-B45A6EB9E301}"/>
              </a:ext>
            </a:extLst>
          </p:cNvPr>
          <p:cNvSpPr/>
          <p:nvPr/>
        </p:nvSpPr>
        <p:spPr>
          <a:xfrm>
            <a:off x="11087531" y="2933700"/>
            <a:ext cx="5864196" cy="6189216"/>
          </a:xfrm>
          <a:custGeom>
            <a:avLst/>
            <a:gdLst/>
            <a:ahLst/>
            <a:cxnLst/>
            <a:rect l="l" t="t" r="r" b="b"/>
            <a:pathLst>
              <a:path w="5864196" h="6189216">
                <a:moveTo>
                  <a:pt x="0" y="0"/>
                </a:moveTo>
                <a:lnTo>
                  <a:pt x="5864195" y="0"/>
                </a:lnTo>
                <a:lnTo>
                  <a:pt x="5864195" y="6189216"/>
                </a:lnTo>
                <a:lnTo>
                  <a:pt x="0" y="6189216"/>
                </a:lnTo>
                <a:lnTo>
                  <a:pt x="0" y="0"/>
                </a:lnTo>
                <a:close/>
              </a:path>
            </a:pathLst>
          </a:custGeom>
          <a:blipFill>
            <a:blip r:embed="rId2"/>
            <a:stretch>
              <a:fillRect/>
            </a:stretch>
          </a:blipFill>
        </p:spPr>
        <p:txBody>
          <a:bodyPr/>
          <a:lstStyle/>
          <a:p>
            <a:endParaRPr lang="en-US"/>
          </a:p>
        </p:txBody>
      </p:sp>
      <p:sp>
        <p:nvSpPr>
          <p:cNvPr id="2" name="TextBox 18">
            <a:extLst>
              <a:ext uri="{FF2B5EF4-FFF2-40B4-BE49-F238E27FC236}">
                <a16:creationId xmlns:a16="http://schemas.microsoft.com/office/drawing/2014/main" id="{F33C30D4-6BBA-7B9F-CB64-A84E4BED461C}"/>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extLst>
      <p:ext uri="{BB962C8B-B14F-4D97-AF65-F5344CB8AC3E}">
        <p14:creationId xmlns:p14="http://schemas.microsoft.com/office/powerpoint/2010/main" val="358697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635426" y="606641"/>
            <a:ext cx="17262368" cy="844118"/>
            <a:chOff x="0" y="0"/>
            <a:chExt cx="23016491" cy="1125490"/>
          </a:xfrm>
        </p:grpSpPr>
        <p:grpSp>
          <p:nvGrpSpPr>
            <p:cNvPr id="5" name="Group 5"/>
            <p:cNvGrpSpPr/>
            <p:nvPr/>
          </p:nvGrpSpPr>
          <p:grpSpPr>
            <a:xfrm>
              <a:off x="0" y="0"/>
              <a:ext cx="23016491" cy="1125490"/>
              <a:chOff x="0" y="0"/>
              <a:chExt cx="4546467" cy="222319"/>
            </a:xfrm>
          </p:grpSpPr>
          <p:sp>
            <p:nvSpPr>
              <p:cNvPr id="6" name="Freeform 6"/>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0" y="-38100"/>
                <a:ext cx="4546467" cy="2604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AutoShape 8"/>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AutoShape 9"/>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AutoShape 10"/>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1" name="Group 11"/>
            <p:cNvGrpSpPr/>
            <p:nvPr/>
          </p:nvGrpSpPr>
          <p:grpSpPr>
            <a:xfrm>
              <a:off x="21430813" y="361957"/>
              <a:ext cx="385123" cy="389674"/>
              <a:chOff x="0" y="0"/>
              <a:chExt cx="76074" cy="76973"/>
            </a:xfrm>
          </p:grpSpPr>
          <p:sp>
            <p:nvSpPr>
              <p:cNvPr id="12" name="Freeform 12"/>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3"/>
              <p:cNvSpPr txBox="1"/>
              <p:nvPr/>
            </p:nvSpPr>
            <p:spPr>
              <a:xfrm>
                <a:off x="0" y="-38100"/>
                <a:ext cx="76074" cy="11507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15" name="TextBox 15"/>
          <p:cNvSpPr txBox="1"/>
          <p:nvPr/>
        </p:nvSpPr>
        <p:spPr>
          <a:xfrm>
            <a:off x="927758" y="2737635"/>
            <a:ext cx="7772400" cy="1141723"/>
          </a:xfrm>
          <a:prstGeom prst="rect">
            <a:avLst/>
          </a:prstGeom>
        </p:spPr>
        <p:txBody>
          <a:bodyPr wrap="square" lIns="0" tIns="0" rIns="0" bIns="0" rtlCol="0" anchor="t">
            <a:spAutoFit/>
          </a:bodyPr>
          <a:lstStyle/>
          <a:p>
            <a:pPr marL="0" marR="0" lvl="0" indent="0" algn="l" defTabSz="914400" rtl="0" eaLnBrk="1" fontAlgn="auto" latinLnBrk="0" hangingPunct="1">
              <a:lnSpc>
                <a:spcPts val="10260"/>
              </a:lnSpc>
              <a:spcBef>
                <a:spcPct val="0"/>
              </a:spcBef>
              <a:spcAft>
                <a:spcPts val="0"/>
              </a:spcAft>
              <a:buClrTx/>
              <a:buSzTx/>
              <a:buFontTx/>
              <a:buNone/>
              <a:tabLst/>
              <a:defRPr/>
            </a:pPr>
            <a:r>
              <a:rPr kumimoji="0" lang="ro-RO" sz="4000" b="0" i="0" u="none" strike="noStrike" kern="1200" cap="none" spc="0" normalizeH="0" baseline="0" noProof="0" dirty="0">
                <a:ln>
                  <a:noFill/>
                </a:ln>
                <a:solidFill>
                  <a:srgbClr val="FFFFFF"/>
                </a:solidFill>
                <a:effectLst/>
                <a:uLnTx/>
                <a:uFillTx/>
                <a:latin typeface="Fira Code"/>
                <a:ea typeface="+mn-ea"/>
                <a:cs typeface="+mn-cs"/>
              </a:rPr>
              <a:t>REST API</a:t>
            </a:r>
            <a:endParaRPr kumimoji="0" lang="en-US" sz="4000" b="0" i="0" u="none" strike="noStrike" kern="1200" cap="none" spc="0" normalizeH="0" baseline="0" noProof="0" dirty="0">
              <a:ln>
                <a:noFill/>
              </a:ln>
              <a:solidFill>
                <a:srgbClr val="FFFFFF"/>
              </a:solidFill>
              <a:effectLst/>
              <a:uLnTx/>
              <a:uFillTx/>
              <a:latin typeface="Fira Code"/>
              <a:ea typeface="+mn-ea"/>
              <a:cs typeface="+mn-cs"/>
            </a:endParaRPr>
          </a:p>
        </p:txBody>
      </p:sp>
      <p:sp>
        <p:nvSpPr>
          <p:cNvPr id="18" name="AutoShape 18"/>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7">
            <a:extLst>
              <a:ext uri="{FF2B5EF4-FFF2-40B4-BE49-F238E27FC236}">
                <a16:creationId xmlns:a16="http://schemas.microsoft.com/office/drawing/2014/main" id="{A623214A-B2BA-B3A1-B8CE-C9B88DCED0DE}"/>
              </a:ext>
            </a:extLst>
          </p:cNvPr>
          <p:cNvSpPr txBox="1"/>
          <p:nvPr/>
        </p:nvSpPr>
        <p:spPr>
          <a:xfrm>
            <a:off x="927758" y="3904758"/>
            <a:ext cx="7949344" cy="3705310"/>
          </a:xfrm>
          <a:prstGeom prst="rect">
            <a:avLst/>
          </a:prstGeom>
        </p:spPr>
        <p:txBody>
          <a:bodyPr lIns="0" tIns="0" rIns="0" bIns="0" rtlCol="0" anchor="t">
            <a:spAutoFit/>
          </a:bodyPr>
          <a:lstStyle/>
          <a:p>
            <a:pPr marL="285750" marR="0" lvl="0" indent="-285750" algn="l" defTabSz="914400" rtl="0" eaLnBrk="1" fontAlgn="auto" latinLnBrk="0" hangingPunct="1">
              <a:lnSpc>
                <a:spcPts val="2939"/>
              </a:lnSpc>
              <a:spcBef>
                <a:spcPct val="0"/>
              </a:spcBef>
              <a:spcAft>
                <a:spcPts val="0"/>
              </a:spcAft>
              <a:buClrTx/>
              <a:buSzTx/>
              <a:buFont typeface="Arial" panose="020B0604020202020204" pitchFamily="34" charset="0"/>
              <a:buChar char="•"/>
              <a:tabLst/>
              <a:defRPr/>
            </a:pPr>
            <a:r>
              <a:rPr lang="ro-RO" sz="2100" dirty="0">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rPr>
              <a:t>Respectă un set de principii bine stabilite</a:t>
            </a:r>
          </a:p>
          <a:p>
            <a:pPr marL="742950" lvl="1" indent="-285750">
              <a:lnSpc>
                <a:spcPts val="2939"/>
              </a:lnSpc>
              <a:spcBef>
                <a:spcPct val="0"/>
              </a:spcBef>
              <a:buFont typeface="Arial" panose="020B0604020202020204" pitchFamily="34" charset="0"/>
              <a:buChar char="•"/>
            </a:pPr>
            <a:r>
              <a:rPr kumimoji="0" lang="ro-RO" sz="2100" i="0" u="none" strike="noStrike" kern="1200" cap="none" spc="0" normalizeH="0" baseline="0" noProof="0" dirty="0">
                <a:ln>
                  <a:noFill/>
                </a:ln>
                <a:solidFill>
                  <a:prstClr val="white">
                    <a:lumMod val="95000"/>
                  </a:prstClr>
                </a:solidFill>
                <a:effectLst/>
                <a:uLnTx/>
                <a:uFillTx/>
                <a:latin typeface="Fira Code" panose="020B0809050000020004" pitchFamily="49" charset="0"/>
                <a:ea typeface="Fira Code" panose="020B0809050000020004" pitchFamily="49" charset="0"/>
                <a:cs typeface="Fira Code" panose="020B0809050000020004" pitchFamily="49" charset="0"/>
              </a:rPr>
              <a:t>Interfaț</a:t>
            </a:r>
            <a:r>
              <a:rPr lang="ro-RO" sz="2100" dirty="0">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rPr>
              <a:t>ă uniformă</a:t>
            </a:r>
          </a:p>
          <a:p>
            <a:pPr marL="742950" lvl="1" indent="-285750">
              <a:lnSpc>
                <a:spcPts val="2939"/>
              </a:lnSpc>
              <a:spcBef>
                <a:spcPct val="0"/>
              </a:spcBef>
              <a:buFont typeface="Arial" panose="020B0604020202020204" pitchFamily="34" charset="0"/>
              <a:buChar char="•"/>
            </a:pPr>
            <a:r>
              <a:rPr kumimoji="0" lang="ro-RO" sz="2100" i="0" u="none" strike="noStrike" kern="1200" cap="none" spc="0" normalizeH="0" baseline="0" noProof="0" dirty="0">
                <a:ln>
                  <a:noFill/>
                </a:ln>
                <a:solidFill>
                  <a:prstClr val="white">
                    <a:lumMod val="95000"/>
                  </a:prstClr>
                </a:solidFill>
                <a:effectLst/>
                <a:uLnTx/>
                <a:uFillTx/>
                <a:latin typeface="Fira Code" panose="020B0809050000020004" pitchFamily="49" charset="0"/>
                <a:ea typeface="Fira Code" panose="020B0809050000020004" pitchFamily="49" charset="0"/>
                <a:cs typeface="Fira Code" panose="020B0809050000020004" pitchFamily="49" charset="0"/>
              </a:rPr>
              <a:t>Server-ul și clientul </a:t>
            </a:r>
            <a:r>
              <a:rPr lang="ro-RO" sz="2100" dirty="0">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rPr>
              <a:t>sunt independenți</a:t>
            </a:r>
          </a:p>
          <a:p>
            <a:pPr marL="742950" lvl="1" indent="-285750">
              <a:lnSpc>
                <a:spcPts val="2939"/>
              </a:lnSpc>
              <a:spcBef>
                <a:spcPct val="0"/>
              </a:spcBef>
              <a:buFont typeface="Arial" panose="020B0604020202020204" pitchFamily="34" charset="0"/>
              <a:buChar char="•"/>
            </a:pPr>
            <a:r>
              <a:rPr kumimoji="0" lang="ro-RO" sz="2100" i="0" u="none" strike="noStrike" kern="1200" cap="none" spc="0" normalizeH="0" baseline="0" noProof="0" dirty="0">
                <a:ln>
                  <a:noFill/>
                </a:ln>
                <a:solidFill>
                  <a:prstClr val="white">
                    <a:lumMod val="95000"/>
                  </a:prstClr>
                </a:solidFill>
                <a:effectLst/>
                <a:uLnTx/>
                <a:uFillTx/>
                <a:latin typeface="Fira Code" panose="020B0809050000020004" pitchFamily="49" charset="0"/>
                <a:ea typeface="Fira Code" panose="020B0809050000020004" pitchFamily="49" charset="0"/>
                <a:cs typeface="Fira Code" panose="020B0809050000020004" pitchFamily="49" charset="0"/>
              </a:rPr>
              <a:t>Aplicațiile server-side nu au voie sa stocheze informație despre client</a:t>
            </a:r>
          </a:p>
          <a:p>
            <a:pPr marL="742950" lvl="1" indent="-285750">
              <a:lnSpc>
                <a:spcPts val="2939"/>
              </a:lnSpc>
              <a:spcBef>
                <a:spcPct val="0"/>
              </a:spcBef>
              <a:buFont typeface="Arial" panose="020B0604020202020204" pitchFamily="34" charset="0"/>
              <a:buChar char="•"/>
            </a:pPr>
            <a:r>
              <a:rPr lang="ro-RO" sz="2100" dirty="0">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rPr>
              <a:t>Memorarea informației la nivelul clienților(cacheability)</a:t>
            </a:r>
          </a:p>
          <a:p>
            <a:pPr marL="742950" lvl="1" indent="-285750">
              <a:lnSpc>
                <a:spcPts val="2939"/>
              </a:lnSpc>
              <a:spcBef>
                <a:spcPct val="0"/>
              </a:spcBef>
              <a:buFont typeface="Arial" panose="020B0604020202020204" pitchFamily="34" charset="0"/>
              <a:buChar char="•"/>
            </a:pPr>
            <a:r>
              <a:rPr kumimoji="0" lang="ro-RO" sz="2100" i="0" u="none" strike="noStrike" kern="1200" cap="none" spc="0" normalizeH="0" baseline="0" noProof="0" dirty="0">
                <a:ln>
                  <a:noFill/>
                </a:ln>
                <a:solidFill>
                  <a:prstClr val="white">
                    <a:lumMod val="95000"/>
                  </a:prstClr>
                </a:solidFill>
                <a:effectLst/>
                <a:uLnTx/>
                <a:uFillTx/>
                <a:latin typeface="Fira Code" panose="020B0809050000020004" pitchFamily="49" charset="0"/>
                <a:ea typeface="Fira Code" panose="020B0809050000020004" pitchFamily="49" charset="0"/>
                <a:cs typeface="Fira Code" panose="020B0809050000020004" pitchFamily="49" charset="0"/>
              </a:rPr>
              <a:t>Nici clientul </a:t>
            </a:r>
            <a:r>
              <a:rPr lang="ro-RO" sz="2100" dirty="0">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rPr>
              <a:t>și nici server-ul nu pot spune dacă cererea vine de la un intermediar sau nu</a:t>
            </a:r>
            <a:endParaRPr kumimoji="0" lang="en-US" sz="2100" i="0" u="none" strike="noStrike" kern="1200" cap="none" spc="0" normalizeH="0" baseline="0" noProof="0" dirty="0">
              <a:ln>
                <a:noFill/>
              </a:ln>
              <a:solidFill>
                <a:prstClr val="white">
                  <a:lumMod val="95000"/>
                </a:prstClr>
              </a:solidFill>
              <a:effectLst/>
              <a:uLnTx/>
              <a:uFillTx/>
              <a:latin typeface="Fira Code" panose="020B0809050000020004" pitchFamily="49" charset="0"/>
              <a:ea typeface="Fira Code" panose="020B0809050000020004" pitchFamily="49" charset="0"/>
              <a:cs typeface="Fira Code" panose="020B0809050000020004" pitchFamily="49" charset="0"/>
            </a:endParaRPr>
          </a:p>
        </p:txBody>
      </p:sp>
      <p:sp>
        <p:nvSpPr>
          <p:cNvPr id="16" name="Freeform 4">
            <a:extLst>
              <a:ext uri="{FF2B5EF4-FFF2-40B4-BE49-F238E27FC236}">
                <a16:creationId xmlns:a16="http://schemas.microsoft.com/office/drawing/2014/main" id="{EB74913E-4952-1EE7-33C4-AB6EF1E15F59}"/>
              </a:ext>
            </a:extLst>
          </p:cNvPr>
          <p:cNvSpPr/>
          <p:nvPr/>
        </p:nvSpPr>
        <p:spPr>
          <a:xfrm>
            <a:off x="11430000" y="3268648"/>
            <a:ext cx="4606456" cy="4713316"/>
          </a:xfrm>
          <a:custGeom>
            <a:avLst/>
            <a:gdLst/>
            <a:ahLst/>
            <a:cxnLst/>
            <a:rect l="l" t="t" r="r" b="b"/>
            <a:pathLst>
              <a:path w="1104337" h="1302815">
                <a:moveTo>
                  <a:pt x="0" y="0"/>
                </a:moveTo>
                <a:lnTo>
                  <a:pt x="1104337" y="0"/>
                </a:lnTo>
                <a:lnTo>
                  <a:pt x="1104337" y="1302815"/>
                </a:lnTo>
                <a:lnTo>
                  <a:pt x="0" y="1302815"/>
                </a:lnTo>
                <a:lnTo>
                  <a:pt x="0" y="0"/>
                </a:lnTo>
                <a:close/>
              </a:path>
            </a:pathLst>
          </a:custGeom>
          <a:blipFill>
            <a:blip r:embed="rId2"/>
            <a:stretch>
              <a:fillRect/>
            </a:stretch>
          </a:blipFill>
        </p:spPr>
        <p:txBody>
          <a:bodyPr/>
          <a:lstStyle/>
          <a:p>
            <a:endParaRPr lang="en-US"/>
          </a:p>
        </p:txBody>
      </p:sp>
      <p:sp>
        <p:nvSpPr>
          <p:cNvPr id="3" name="TextBox 18">
            <a:extLst>
              <a:ext uri="{FF2B5EF4-FFF2-40B4-BE49-F238E27FC236}">
                <a16:creationId xmlns:a16="http://schemas.microsoft.com/office/drawing/2014/main" id="{E05AC81E-BDD5-4EDA-9E46-671886DBBE29}"/>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extLst>
      <p:ext uri="{BB962C8B-B14F-4D97-AF65-F5344CB8AC3E}">
        <p14:creationId xmlns:p14="http://schemas.microsoft.com/office/powerpoint/2010/main" val="3625962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635426" y="606641"/>
            <a:ext cx="17262368" cy="844118"/>
            <a:chOff x="0" y="0"/>
            <a:chExt cx="23016491" cy="1125490"/>
          </a:xfrm>
        </p:grpSpPr>
        <p:grpSp>
          <p:nvGrpSpPr>
            <p:cNvPr id="5" name="Group 5"/>
            <p:cNvGrpSpPr/>
            <p:nvPr/>
          </p:nvGrpSpPr>
          <p:grpSpPr>
            <a:xfrm>
              <a:off x="0" y="0"/>
              <a:ext cx="23016491" cy="1125490"/>
              <a:chOff x="0" y="0"/>
              <a:chExt cx="4546467" cy="222319"/>
            </a:xfrm>
          </p:grpSpPr>
          <p:sp>
            <p:nvSpPr>
              <p:cNvPr id="6" name="Freeform 6"/>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0" y="-38100"/>
                <a:ext cx="4546467" cy="2604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AutoShape 8"/>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AutoShape 9"/>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AutoShape 10"/>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1" name="Group 11"/>
            <p:cNvGrpSpPr/>
            <p:nvPr/>
          </p:nvGrpSpPr>
          <p:grpSpPr>
            <a:xfrm>
              <a:off x="21430813" y="361957"/>
              <a:ext cx="385123" cy="389674"/>
              <a:chOff x="0" y="0"/>
              <a:chExt cx="76074" cy="76973"/>
            </a:xfrm>
          </p:grpSpPr>
          <p:sp>
            <p:nvSpPr>
              <p:cNvPr id="12" name="Freeform 12"/>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3"/>
              <p:cNvSpPr txBox="1"/>
              <p:nvPr/>
            </p:nvSpPr>
            <p:spPr>
              <a:xfrm>
                <a:off x="0" y="-38100"/>
                <a:ext cx="76074" cy="11507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15" name="TextBox 15"/>
          <p:cNvSpPr txBox="1"/>
          <p:nvPr/>
        </p:nvSpPr>
        <p:spPr>
          <a:xfrm>
            <a:off x="927758" y="2737635"/>
            <a:ext cx="7772400" cy="1141723"/>
          </a:xfrm>
          <a:prstGeom prst="rect">
            <a:avLst/>
          </a:prstGeom>
        </p:spPr>
        <p:txBody>
          <a:bodyPr wrap="square" lIns="0" tIns="0" rIns="0" bIns="0" rtlCol="0" anchor="t">
            <a:spAutoFit/>
          </a:bodyPr>
          <a:lstStyle/>
          <a:p>
            <a:pPr marL="0" marR="0" lvl="0" indent="0" algn="l" defTabSz="914400" rtl="0" eaLnBrk="1" fontAlgn="auto" latinLnBrk="0" hangingPunct="1">
              <a:lnSpc>
                <a:spcPts val="10260"/>
              </a:lnSpc>
              <a:spcBef>
                <a:spcPct val="0"/>
              </a:spcBef>
              <a:spcAft>
                <a:spcPts val="0"/>
              </a:spcAft>
              <a:buClrTx/>
              <a:buSzTx/>
              <a:buFontTx/>
              <a:buNone/>
              <a:tabLst/>
              <a:defRPr/>
            </a:pPr>
            <a:r>
              <a:rPr kumimoji="0" lang="ro-RO" sz="4000" b="0" i="0" u="none" strike="noStrike" kern="1200" cap="none" spc="0" normalizeH="0" baseline="0" noProof="0" dirty="0">
                <a:ln>
                  <a:noFill/>
                </a:ln>
                <a:solidFill>
                  <a:srgbClr val="FFFFFF"/>
                </a:solidFill>
                <a:effectLst/>
                <a:uLnTx/>
                <a:uFillTx/>
                <a:latin typeface="Fira Code"/>
                <a:ea typeface="+mn-ea"/>
                <a:cs typeface="+mn-cs"/>
              </a:rPr>
              <a:t>Django Backend </a:t>
            </a:r>
            <a:endParaRPr kumimoji="0" lang="en-US" sz="4000" b="0" i="0" u="none" strike="noStrike" kern="1200" cap="none" spc="0" normalizeH="0" baseline="0" noProof="0" dirty="0">
              <a:ln>
                <a:noFill/>
              </a:ln>
              <a:solidFill>
                <a:srgbClr val="FFFFFF"/>
              </a:solidFill>
              <a:effectLst/>
              <a:uLnTx/>
              <a:uFillTx/>
              <a:latin typeface="Fira Code"/>
              <a:ea typeface="+mn-ea"/>
              <a:cs typeface="+mn-cs"/>
            </a:endParaRPr>
          </a:p>
        </p:txBody>
      </p:sp>
      <p:sp>
        <p:nvSpPr>
          <p:cNvPr id="18" name="AutoShape 18"/>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7">
            <a:extLst>
              <a:ext uri="{FF2B5EF4-FFF2-40B4-BE49-F238E27FC236}">
                <a16:creationId xmlns:a16="http://schemas.microsoft.com/office/drawing/2014/main" id="{A623214A-B2BA-B3A1-B8CE-C9B88DCED0DE}"/>
              </a:ext>
            </a:extLst>
          </p:cNvPr>
          <p:cNvSpPr txBox="1"/>
          <p:nvPr/>
        </p:nvSpPr>
        <p:spPr>
          <a:xfrm>
            <a:off x="927758" y="3904758"/>
            <a:ext cx="7949344" cy="2961516"/>
          </a:xfrm>
          <a:prstGeom prst="rect">
            <a:avLst/>
          </a:prstGeom>
        </p:spPr>
        <p:txBody>
          <a:bodyPr lIns="0" tIns="0" rIns="0" bIns="0" rtlCol="0" anchor="t">
            <a:spAutoFit/>
          </a:bodyPr>
          <a:lstStyle/>
          <a:p>
            <a:pPr marL="342900" marR="0" lvl="0" indent="-342900" algn="l" defTabSz="914400" rtl="0" eaLnBrk="1" fontAlgn="auto" latinLnBrk="0" hangingPunct="1">
              <a:lnSpc>
                <a:spcPts val="2939"/>
              </a:lnSpc>
              <a:spcBef>
                <a:spcPct val="0"/>
              </a:spcBef>
              <a:spcAft>
                <a:spcPts val="0"/>
              </a:spcAft>
              <a:buClrTx/>
              <a:buSzTx/>
              <a:buFont typeface="Arial" panose="020B0604020202020204" pitchFamily="34" charset="0"/>
              <a:buChar char="•"/>
              <a:tabLst/>
              <a:defRPr/>
            </a:pPr>
            <a:r>
              <a:rPr lang="ro-RO" sz="2100" dirty="0">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rPr>
              <a:t>Componentele unui API realizat cu ajutorul Django  sunt</a:t>
            </a:r>
            <a:r>
              <a:rPr lang="en-GB" sz="2100" dirty="0">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rPr>
              <a:t>:</a:t>
            </a:r>
          </a:p>
          <a:p>
            <a:pPr marL="1257300" lvl="2" indent="-342900">
              <a:lnSpc>
                <a:spcPts val="2939"/>
              </a:lnSpc>
              <a:spcBef>
                <a:spcPct val="0"/>
              </a:spcBef>
              <a:buFont typeface="Arial" panose="020B0604020202020204" pitchFamily="34" charset="0"/>
              <a:buChar char="•"/>
            </a:pPr>
            <a:r>
              <a:rPr lang="en-GB" sz="2100" dirty="0">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rPr>
              <a:t>urls.py</a:t>
            </a:r>
          </a:p>
          <a:p>
            <a:pPr marL="1257300" lvl="2" indent="-342900">
              <a:lnSpc>
                <a:spcPts val="2939"/>
              </a:lnSpc>
              <a:spcBef>
                <a:spcPct val="0"/>
              </a:spcBef>
              <a:buFont typeface="Arial" panose="020B0604020202020204" pitchFamily="34" charset="0"/>
              <a:buChar char="•"/>
            </a:pPr>
            <a:r>
              <a:rPr lang="en-GB" sz="2100" dirty="0">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rPr>
              <a:t>views.py</a:t>
            </a:r>
          </a:p>
          <a:p>
            <a:pPr marL="1257300" lvl="2" indent="-342900">
              <a:lnSpc>
                <a:spcPts val="2939"/>
              </a:lnSpc>
              <a:spcBef>
                <a:spcPct val="0"/>
              </a:spcBef>
              <a:buFont typeface="Arial" panose="020B0604020202020204" pitchFamily="34" charset="0"/>
              <a:buChar char="•"/>
            </a:pPr>
            <a:r>
              <a:rPr lang="en-GB" sz="2100" dirty="0">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rPr>
              <a:t>Models.py</a:t>
            </a:r>
          </a:p>
          <a:p>
            <a:pPr marL="1257300" lvl="2" indent="-342900">
              <a:lnSpc>
                <a:spcPts val="2939"/>
              </a:lnSpc>
              <a:spcBef>
                <a:spcPct val="0"/>
              </a:spcBef>
              <a:buFont typeface="Arial" panose="020B0604020202020204" pitchFamily="34" charset="0"/>
              <a:buChar char="•"/>
            </a:pPr>
            <a:r>
              <a:rPr lang="en-GB" sz="2100" dirty="0">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rPr>
              <a:t>Static files(</a:t>
            </a:r>
            <a:r>
              <a:rPr lang="en-GB" sz="2100" dirty="0" err="1">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rPr>
              <a:t>componente</a:t>
            </a:r>
            <a:r>
              <a:rPr lang="en-GB" sz="2100" dirty="0">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rPr>
              <a:t> </a:t>
            </a:r>
            <a:r>
              <a:rPr lang="en-GB" sz="2100" dirty="0" err="1">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rPr>
              <a:t>pentru</a:t>
            </a:r>
            <a:r>
              <a:rPr lang="en-GB" sz="2100" dirty="0">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rPr>
              <a:t> frontend)</a:t>
            </a:r>
          </a:p>
          <a:p>
            <a:pPr marL="1257300" lvl="2" indent="-342900">
              <a:lnSpc>
                <a:spcPts val="2939"/>
              </a:lnSpc>
              <a:spcBef>
                <a:spcPct val="0"/>
              </a:spcBef>
              <a:buFont typeface="Arial" panose="020B0604020202020204" pitchFamily="34" charset="0"/>
              <a:buChar char="•"/>
            </a:pPr>
            <a:endParaRPr lang="ro-RO" sz="2100" dirty="0">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endParaRPr>
          </a:p>
          <a:p>
            <a:pPr marL="342900" marR="0" lvl="0" indent="-342900" algn="l" defTabSz="914400" rtl="0" eaLnBrk="1" fontAlgn="auto" latinLnBrk="0" hangingPunct="1">
              <a:lnSpc>
                <a:spcPts val="2939"/>
              </a:lnSpc>
              <a:spcBef>
                <a:spcPct val="0"/>
              </a:spcBef>
              <a:spcAft>
                <a:spcPts val="0"/>
              </a:spcAft>
              <a:buClrTx/>
              <a:buSzTx/>
              <a:buFont typeface="Arial" panose="020B0604020202020204" pitchFamily="34" charset="0"/>
              <a:buChar char="•"/>
              <a:tabLst/>
              <a:defRPr/>
            </a:pPr>
            <a:endParaRPr lang="ro-RO" sz="2100" dirty="0">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11268" name="Picture 4">
            <a:extLst>
              <a:ext uri="{FF2B5EF4-FFF2-40B4-BE49-F238E27FC236}">
                <a16:creationId xmlns:a16="http://schemas.microsoft.com/office/drawing/2014/main" id="{F0BD48E7-9B4B-87EF-8427-29D0CA9343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44977" y="3308496"/>
            <a:ext cx="6195280" cy="542408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8">
            <a:extLst>
              <a:ext uri="{FF2B5EF4-FFF2-40B4-BE49-F238E27FC236}">
                <a16:creationId xmlns:a16="http://schemas.microsoft.com/office/drawing/2014/main" id="{53D382B8-5622-3493-7764-2A0B01BCF04C}"/>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extLst>
      <p:ext uri="{BB962C8B-B14F-4D97-AF65-F5344CB8AC3E}">
        <p14:creationId xmlns:p14="http://schemas.microsoft.com/office/powerpoint/2010/main" val="2530474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TextBox 8"/>
          <p:cNvSpPr txBox="1"/>
          <p:nvPr/>
        </p:nvSpPr>
        <p:spPr>
          <a:xfrm>
            <a:off x="1062072" y="4762500"/>
            <a:ext cx="15557326" cy="1267398"/>
          </a:xfrm>
          <a:prstGeom prst="rect">
            <a:avLst/>
          </a:prstGeom>
        </p:spPr>
        <p:txBody>
          <a:bodyPr lIns="0" tIns="0" rIns="0" bIns="0" rtlCol="0" anchor="t">
            <a:spAutoFit/>
          </a:bodyPr>
          <a:lstStyle/>
          <a:p>
            <a:pPr marL="0" lvl="0" indent="0" algn="ctr">
              <a:lnSpc>
                <a:spcPts val="10260"/>
              </a:lnSpc>
              <a:spcBef>
                <a:spcPct val="0"/>
              </a:spcBef>
            </a:pPr>
            <a:r>
              <a:rPr lang="en-US" sz="7328" u="none" strike="noStrike" dirty="0">
                <a:solidFill>
                  <a:srgbClr val="FF5858"/>
                </a:solidFill>
                <a:latin typeface="Fira Code"/>
              </a:rPr>
              <a:t>&lt;</a:t>
            </a:r>
            <a:r>
              <a:rPr lang="ro-RO" sz="7328" dirty="0">
                <a:solidFill>
                  <a:srgbClr val="FFFFFF"/>
                </a:solidFill>
                <a:latin typeface="Fira Code"/>
              </a:rPr>
              <a:t>Introducere</a:t>
            </a:r>
            <a:r>
              <a:rPr lang="en-US" sz="7328" u="none" strike="noStrike" dirty="0">
                <a:solidFill>
                  <a:srgbClr val="FF5858"/>
                </a:solidFill>
                <a:latin typeface="Fira Code"/>
              </a:rPr>
              <a:t>&gt;</a:t>
            </a:r>
          </a:p>
        </p:txBody>
      </p:sp>
      <p:grpSp>
        <p:nvGrpSpPr>
          <p:cNvPr id="10" name="Group 10"/>
          <p:cNvGrpSpPr/>
          <p:nvPr/>
        </p:nvGrpSpPr>
        <p:grpSpPr>
          <a:xfrm>
            <a:off x="635426" y="606641"/>
            <a:ext cx="17262368" cy="844118"/>
            <a:chOff x="0" y="0"/>
            <a:chExt cx="23016491" cy="1125490"/>
          </a:xfrm>
        </p:grpSpPr>
        <p:grpSp>
          <p:nvGrpSpPr>
            <p:cNvPr id="11" name="Group 11"/>
            <p:cNvGrpSpPr/>
            <p:nvPr/>
          </p:nvGrpSpPr>
          <p:grpSpPr>
            <a:xfrm>
              <a:off x="0" y="0"/>
              <a:ext cx="23016491" cy="1125490"/>
              <a:chOff x="0" y="0"/>
              <a:chExt cx="4546467" cy="222319"/>
            </a:xfrm>
          </p:grpSpPr>
          <p:sp>
            <p:nvSpPr>
              <p:cNvPr id="12" name="Freeform 12"/>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13" name="TextBox 13"/>
              <p:cNvSpPr txBox="1"/>
              <p:nvPr/>
            </p:nvSpPr>
            <p:spPr>
              <a:xfrm>
                <a:off x="0" y="-38100"/>
                <a:ext cx="4546467" cy="260419"/>
              </a:xfrm>
              <a:prstGeom prst="rect">
                <a:avLst/>
              </a:prstGeom>
            </p:spPr>
            <p:txBody>
              <a:bodyPr lIns="50800" tIns="50800" rIns="50800" bIns="50800" rtlCol="0" anchor="ctr"/>
              <a:lstStyle/>
              <a:p>
                <a:pPr algn="ctr">
                  <a:lnSpc>
                    <a:spcPts val="2659"/>
                  </a:lnSpc>
                </a:pPr>
                <a:endParaRPr/>
              </a:p>
            </p:txBody>
          </p:sp>
        </p:grpSp>
        <p:sp>
          <p:nvSpPr>
            <p:cNvPr id="14" name="AutoShape 14"/>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endParaRPr lang="en-US"/>
            </a:p>
          </p:txBody>
        </p:sp>
        <p:sp>
          <p:nvSpPr>
            <p:cNvPr id="15" name="AutoShape 15"/>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endParaRPr lang="en-US"/>
            </a:p>
          </p:txBody>
        </p:sp>
        <p:sp>
          <p:nvSpPr>
            <p:cNvPr id="16" name="AutoShape 16"/>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endParaRPr lang="en-US"/>
            </a:p>
          </p:txBody>
        </p:sp>
        <p:grpSp>
          <p:nvGrpSpPr>
            <p:cNvPr id="17" name="Group 17"/>
            <p:cNvGrpSpPr/>
            <p:nvPr/>
          </p:nvGrpSpPr>
          <p:grpSpPr>
            <a:xfrm>
              <a:off x="21430813" y="361957"/>
              <a:ext cx="385123" cy="389674"/>
              <a:chOff x="0" y="0"/>
              <a:chExt cx="76074" cy="76973"/>
            </a:xfrm>
          </p:grpSpPr>
          <p:sp>
            <p:nvSpPr>
              <p:cNvPr id="18" name="Freeform 18"/>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endParaRPr lang="en-US"/>
              </a:p>
            </p:txBody>
          </p:sp>
          <p:sp>
            <p:nvSpPr>
              <p:cNvPr id="19" name="TextBox 19"/>
              <p:cNvSpPr txBox="1"/>
              <p:nvPr/>
            </p:nvSpPr>
            <p:spPr>
              <a:xfrm>
                <a:off x="0" y="-38100"/>
                <a:ext cx="76074" cy="115073"/>
              </a:xfrm>
              <a:prstGeom prst="rect">
                <a:avLst/>
              </a:prstGeom>
            </p:spPr>
            <p:txBody>
              <a:bodyPr lIns="50800" tIns="50800" rIns="50800" bIns="50800" rtlCol="0" anchor="ctr"/>
              <a:lstStyle/>
              <a:p>
                <a:pPr algn="ctr">
                  <a:lnSpc>
                    <a:spcPts val="2659"/>
                  </a:lnSpc>
                </a:pPr>
                <a:endParaRPr/>
              </a:p>
            </p:txBody>
          </p:sp>
        </p:grpSp>
      </p:grpSp>
      <p:sp>
        <p:nvSpPr>
          <p:cNvPr id="21" name="AutoShape 21"/>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endParaRPr lang="en-US"/>
          </a:p>
        </p:txBody>
      </p:sp>
      <p:sp>
        <p:nvSpPr>
          <p:cNvPr id="2" name="TextBox 18">
            <a:extLst>
              <a:ext uri="{FF2B5EF4-FFF2-40B4-BE49-F238E27FC236}">
                <a16:creationId xmlns:a16="http://schemas.microsoft.com/office/drawing/2014/main" id="{FC67E1C1-6F36-B6CE-6C32-1F14E6249C65}"/>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635426" y="606641"/>
            <a:ext cx="17262368" cy="844118"/>
            <a:chOff x="0" y="0"/>
            <a:chExt cx="23016491" cy="1125490"/>
          </a:xfrm>
        </p:grpSpPr>
        <p:grpSp>
          <p:nvGrpSpPr>
            <p:cNvPr id="5" name="Group 5"/>
            <p:cNvGrpSpPr/>
            <p:nvPr/>
          </p:nvGrpSpPr>
          <p:grpSpPr>
            <a:xfrm>
              <a:off x="0" y="0"/>
              <a:ext cx="23016491" cy="1125490"/>
              <a:chOff x="0" y="0"/>
              <a:chExt cx="4546467" cy="222319"/>
            </a:xfrm>
          </p:grpSpPr>
          <p:sp>
            <p:nvSpPr>
              <p:cNvPr id="6" name="Freeform 6"/>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0" y="-38100"/>
                <a:ext cx="4546467" cy="2604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AutoShape 8"/>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AutoShape 9"/>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AutoShape 10"/>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1" name="Group 11"/>
            <p:cNvGrpSpPr/>
            <p:nvPr/>
          </p:nvGrpSpPr>
          <p:grpSpPr>
            <a:xfrm>
              <a:off x="21430813" y="361957"/>
              <a:ext cx="385123" cy="389674"/>
              <a:chOff x="0" y="0"/>
              <a:chExt cx="76074" cy="76973"/>
            </a:xfrm>
          </p:grpSpPr>
          <p:sp>
            <p:nvSpPr>
              <p:cNvPr id="12" name="Freeform 12"/>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3"/>
              <p:cNvSpPr txBox="1"/>
              <p:nvPr/>
            </p:nvSpPr>
            <p:spPr>
              <a:xfrm>
                <a:off x="0" y="-38100"/>
                <a:ext cx="76074" cy="11507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15" name="TextBox 15"/>
          <p:cNvSpPr txBox="1"/>
          <p:nvPr/>
        </p:nvSpPr>
        <p:spPr>
          <a:xfrm>
            <a:off x="927758" y="2737635"/>
            <a:ext cx="7772400" cy="1141723"/>
          </a:xfrm>
          <a:prstGeom prst="rect">
            <a:avLst/>
          </a:prstGeom>
        </p:spPr>
        <p:txBody>
          <a:bodyPr wrap="square" lIns="0" tIns="0" rIns="0" bIns="0" rtlCol="0" anchor="t">
            <a:spAutoFit/>
          </a:bodyPr>
          <a:lstStyle/>
          <a:p>
            <a:pPr marL="0" marR="0" lvl="0" indent="0" algn="l" defTabSz="914400" rtl="0" eaLnBrk="1" fontAlgn="auto" latinLnBrk="0" hangingPunct="1">
              <a:lnSpc>
                <a:spcPts val="10260"/>
              </a:lnSpc>
              <a:spcBef>
                <a:spcPct val="0"/>
              </a:spcBef>
              <a:spcAft>
                <a:spcPts val="0"/>
              </a:spcAft>
              <a:buClrTx/>
              <a:buSzTx/>
              <a:buFontTx/>
              <a:buNone/>
              <a:tabLst/>
              <a:defRPr/>
            </a:pPr>
            <a:r>
              <a:rPr lang="ro-RO" sz="4000" dirty="0">
                <a:solidFill>
                  <a:srgbClr val="FFFFFF"/>
                </a:solidFill>
                <a:latin typeface="Fira Code"/>
              </a:rPr>
              <a:t>Componenta de Front-End</a:t>
            </a:r>
            <a:endParaRPr kumimoji="0" lang="en-US" sz="4000" b="0" i="0" u="none" strike="noStrike" kern="1200" cap="none" spc="0" normalizeH="0" baseline="0" noProof="0" dirty="0">
              <a:ln>
                <a:noFill/>
              </a:ln>
              <a:solidFill>
                <a:srgbClr val="FFFFFF"/>
              </a:solidFill>
              <a:effectLst/>
              <a:uLnTx/>
              <a:uFillTx/>
              <a:latin typeface="Fira Code"/>
              <a:ea typeface="+mn-ea"/>
              <a:cs typeface="+mn-cs"/>
            </a:endParaRPr>
          </a:p>
        </p:txBody>
      </p:sp>
      <p:sp>
        <p:nvSpPr>
          <p:cNvPr id="18" name="AutoShape 18"/>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7">
            <a:extLst>
              <a:ext uri="{FF2B5EF4-FFF2-40B4-BE49-F238E27FC236}">
                <a16:creationId xmlns:a16="http://schemas.microsoft.com/office/drawing/2014/main" id="{F3E4C353-4707-1617-161A-46BDA06A08B0}"/>
              </a:ext>
            </a:extLst>
          </p:cNvPr>
          <p:cNvSpPr txBox="1"/>
          <p:nvPr/>
        </p:nvSpPr>
        <p:spPr>
          <a:xfrm>
            <a:off x="927758" y="3904758"/>
            <a:ext cx="7949344" cy="2217723"/>
          </a:xfrm>
          <a:prstGeom prst="rect">
            <a:avLst/>
          </a:prstGeom>
        </p:spPr>
        <p:txBody>
          <a:bodyPr lIns="0" tIns="0" rIns="0" bIns="0" rtlCol="0" anchor="t">
            <a:spAutoFit/>
          </a:bodyPr>
          <a:lstStyle/>
          <a:p>
            <a:pPr marL="285750" marR="0" lvl="0" indent="-285750" algn="l" defTabSz="914400" rtl="0" eaLnBrk="1" fontAlgn="auto" latinLnBrk="0" hangingPunct="1">
              <a:lnSpc>
                <a:spcPts val="2939"/>
              </a:lnSpc>
              <a:spcBef>
                <a:spcPct val="0"/>
              </a:spcBef>
              <a:spcAft>
                <a:spcPts val="0"/>
              </a:spcAft>
              <a:buClrTx/>
              <a:buSzTx/>
              <a:buFont typeface="Arial" panose="020B0604020202020204" pitchFamily="34" charset="0"/>
              <a:buChar char="•"/>
              <a:tabLst/>
              <a:defRPr/>
            </a:pPr>
            <a:r>
              <a:rPr lang="ro-RO" sz="2100" dirty="0">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rPr>
              <a:t>I</a:t>
            </a:r>
            <a:r>
              <a:rPr kumimoji="0" lang="ro-RO" sz="2100" i="0" u="none" strike="noStrike" kern="1200" cap="none" spc="0" normalizeH="0" baseline="0" noProof="0" dirty="0">
                <a:ln>
                  <a:noFill/>
                </a:ln>
                <a:solidFill>
                  <a:prstClr val="white">
                    <a:lumMod val="95000"/>
                  </a:prstClr>
                </a:solidFill>
                <a:effectLst/>
                <a:uLnTx/>
                <a:uFillTx/>
                <a:latin typeface="Fira Code" panose="020B0809050000020004" pitchFamily="49" charset="0"/>
                <a:ea typeface="Fira Code" panose="020B0809050000020004" pitchFamily="49" charset="0"/>
                <a:cs typeface="Fira Code" panose="020B0809050000020004" pitchFamily="49" charset="0"/>
              </a:rPr>
              <a:t>nterfața web asociată acestui dispozitiv IoT are 4 meniuri</a:t>
            </a:r>
            <a:r>
              <a:rPr kumimoji="0" lang="en-GB" sz="2100" i="0" u="none" strike="noStrike" kern="1200" cap="none" spc="0" normalizeH="0" baseline="0" noProof="0" dirty="0">
                <a:ln>
                  <a:noFill/>
                </a:ln>
                <a:solidFill>
                  <a:prstClr val="white">
                    <a:lumMod val="95000"/>
                  </a:prstClr>
                </a:solidFill>
                <a:effectLst/>
                <a:uLnTx/>
                <a:uFillTx/>
                <a:latin typeface="Fira Code" panose="020B0809050000020004" pitchFamily="49" charset="0"/>
                <a:ea typeface="Fira Code" panose="020B0809050000020004" pitchFamily="49" charset="0"/>
                <a:cs typeface="Fira Code" panose="020B0809050000020004" pitchFamily="49" charset="0"/>
              </a:rPr>
              <a:t>:</a:t>
            </a:r>
          </a:p>
          <a:p>
            <a:pPr marL="742950" lvl="1" indent="-285750">
              <a:lnSpc>
                <a:spcPts val="2939"/>
              </a:lnSpc>
              <a:spcBef>
                <a:spcPct val="0"/>
              </a:spcBef>
              <a:buFont typeface="Arial" panose="020B0604020202020204" pitchFamily="34" charset="0"/>
              <a:buChar char="•"/>
            </a:pPr>
            <a:r>
              <a:rPr lang="en-GB" sz="2100" dirty="0">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rPr>
              <a:t>Date </a:t>
            </a:r>
            <a:r>
              <a:rPr lang="en-GB" sz="2100" dirty="0" err="1">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rPr>
              <a:t>Curente</a:t>
            </a:r>
            <a:endParaRPr lang="en-GB" sz="2100" dirty="0">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endParaRPr>
          </a:p>
          <a:p>
            <a:pPr marL="742950" lvl="1" indent="-285750">
              <a:lnSpc>
                <a:spcPts val="2939"/>
              </a:lnSpc>
              <a:spcBef>
                <a:spcPct val="0"/>
              </a:spcBef>
              <a:buFont typeface="Arial" panose="020B0604020202020204" pitchFamily="34" charset="0"/>
              <a:buChar char="•"/>
            </a:pPr>
            <a:r>
              <a:rPr kumimoji="0" lang="en-GB" sz="2100" i="0" u="none" strike="noStrike" kern="1200" cap="none" spc="0" normalizeH="0" baseline="0" noProof="0" dirty="0" err="1">
                <a:ln>
                  <a:noFill/>
                </a:ln>
                <a:solidFill>
                  <a:prstClr val="white">
                    <a:lumMod val="95000"/>
                  </a:prstClr>
                </a:solidFill>
                <a:effectLst/>
                <a:uLnTx/>
                <a:uFillTx/>
                <a:latin typeface="Fira Code" panose="020B0809050000020004" pitchFamily="49" charset="0"/>
                <a:ea typeface="Fira Code" panose="020B0809050000020004" pitchFamily="49" charset="0"/>
                <a:cs typeface="Fira Code" panose="020B0809050000020004" pitchFamily="49" charset="0"/>
              </a:rPr>
              <a:t>Grafice</a:t>
            </a:r>
            <a:endParaRPr kumimoji="0" lang="en-GB" sz="2100" i="0" u="none" strike="noStrike" kern="1200" cap="none" spc="0" normalizeH="0" baseline="0" noProof="0" dirty="0">
              <a:ln>
                <a:noFill/>
              </a:ln>
              <a:solidFill>
                <a:prstClr val="white">
                  <a:lumMod val="95000"/>
                </a:prstClr>
              </a:solidFill>
              <a:effectLst/>
              <a:uLnTx/>
              <a:uFillTx/>
              <a:latin typeface="Fira Code" panose="020B0809050000020004" pitchFamily="49" charset="0"/>
              <a:ea typeface="Fira Code" panose="020B0809050000020004" pitchFamily="49" charset="0"/>
              <a:cs typeface="Fira Code" panose="020B0809050000020004" pitchFamily="49" charset="0"/>
            </a:endParaRPr>
          </a:p>
          <a:p>
            <a:pPr marL="742950" lvl="1" indent="-285750">
              <a:lnSpc>
                <a:spcPts val="2939"/>
              </a:lnSpc>
              <a:spcBef>
                <a:spcPct val="0"/>
              </a:spcBef>
              <a:buFont typeface="Arial" panose="020B0604020202020204" pitchFamily="34" charset="0"/>
              <a:buChar char="•"/>
            </a:pPr>
            <a:r>
              <a:rPr lang="en-GB" sz="2100" dirty="0" err="1">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rPr>
              <a:t>Predic</a:t>
            </a:r>
            <a:r>
              <a:rPr lang="ro-RO" sz="2100" dirty="0">
                <a:solidFill>
                  <a:prstClr val="white">
                    <a:lumMod val="95000"/>
                  </a:prstClr>
                </a:solidFill>
                <a:latin typeface="Fira Code" panose="020B0809050000020004" pitchFamily="49" charset="0"/>
                <a:ea typeface="Fira Code" panose="020B0809050000020004" pitchFamily="49" charset="0"/>
                <a:cs typeface="Fira Code" panose="020B0809050000020004" pitchFamily="49" charset="0"/>
              </a:rPr>
              <a:t>ții</a:t>
            </a:r>
          </a:p>
          <a:p>
            <a:pPr marL="742950" lvl="1" indent="-285750">
              <a:lnSpc>
                <a:spcPts val="2939"/>
              </a:lnSpc>
              <a:spcBef>
                <a:spcPct val="0"/>
              </a:spcBef>
              <a:buFont typeface="Arial" panose="020B0604020202020204" pitchFamily="34" charset="0"/>
              <a:buChar char="•"/>
            </a:pPr>
            <a:r>
              <a:rPr kumimoji="0" lang="ro-RO" sz="2100" i="0" u="none" strike="noStrike" kern="1200" cap="none" spc="0" normalizeH="0" baseline="0" noProof="0" dirty="0">
                <a:ln>
                  <a:noFill/>
                </a:ln>
                <a:solidFill>
                  <a:prstClr val="white">
                    <a:lumMod val="95000"/>
                  </a:prstClr>
                </a:solidFill>
                <a:effectLst/>
                <a:uLnTx/>
                <a:uFillTx/>
                <a:latin typeface="Fira Code" panose="020B0809050000020004" pitchFamily="49" charset="0"/>
                <a:ea typeface="Fira Code" panose="020B0809050000020004" pitchFamily="49" charset="0"/>
                <a:cs typeface="Fira Code" panose="020B0809050000020004" pitchFamily="49" charset="0"/>
              </a:rPr>
              <a:t>Tabel Date</a:t>
            </a:r>
            <a:endParaRPr kumimoji="0" lang="en-US" sz="2100" i="0" u="none" strike="noStrike" kern="1200" cap="none" spc="0" normalizeH="0" baseline="0" noProof="0" dirty="0">
              <a:ln>
                <a:noFill/>
              </a:ln>
              <a:solidFill>
                <a:prstClr val="white">
                  <a:lumMod val="95000"/>
                </a:prstClr>
              </a:solidFill>
              <a:effectLst/>
              <a:uLnTx/>
              <a:uFillTx/>
              <a:latin typeface="Fira Code" panose="020B0809050000020004" pitchFamily="49" charset="0"/>
              <a:ea typeface="Fira Code" panose="020B0809050000020004" pitchFamily="49" charset="0"/>
              <a:cs typeface="Fira Code" panose="020B0809050000020004" pitchFamily="49" charset="0"/>
            </a:endParaRPr>
          </a:p>
        </p:txBody>
      </p:sp>
      <p:pic>
        <p:nvPicPr>
          <p:cNvPr id="17" name="Picture 16">
            <a:extLst>
              <a:ext uri="{FF2B5EF4-FFF2-40B4-BE49-F238E27FC236}">
                <a16:creationId xmlns:a16="http://schemas.microsoft.com/office/drawing/2014/main" id="{524341FC-EFEE-3A79-84F0-9DB475DDA6E6}"/>
              </a:ext>
            </a:extLst>
          </p:cNvPr>
          <p:cNvPicPr>
            <a:picLocks noChangeAspect="1"/>
          </p:cNvPicPr>
          <p:nvPr/>
        </p:nvPicPr>
        <p:blipFill>
          <a:blip r:embed="rId2"/>
          <a:stretch>
            <a:fillRect/>
          </a:stretch>
        </p:blipFill>
        <p:spPr>
          <a:xfrm>
            <a:off x="8271828" y="5143500"/>
            <a:ext cx="8725550" cy="914398"/>
          </a:xfrm>
          <a:prstGeom prst="rect">
            <a:avLst/>
          </a:prstGeom>
        </p:spPr>
      </p:pic>
      <p:sp>
        <p:nvSpPr>
          <p:cNvPr id="2" name="TextBox 18">
            <a:extLst>
              <a:ext uri="{FF2B5EF4-FFF2-40B4-BE49-F238E27FC236}">
                <a16:creationId xmlns:a16="http://schemas.microsoft.com/office/drawing/2014/main" id="{DB3FA37A-3022-2A82-659F-C9B2F8928993}"/>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extLst>
      <p:ext uri="{BB962C8B-B14F-4D97-AF65-F5344CB8AC3E}">
        <p14:creationId xmlns:p14="http://schemas.microsoft.com/office/powerpoint/2010/main" val="940710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TextBox 8"/>
          <p:cNvSpPr txBox="1"/>
          <p:nvPr/>
        </p:nvSpPr>
        <p:spPr>
          <a:xfrm>
            <a:off x="1487947" y="7303610"/>
            <a:ext cx="15557326" cy="1267398"/>
          </a:xfrm>
          <a:prstGeom prst="rect">
            <a:avLst/>
          </a:prstGeom>
        </p:spPr>
        <p:txBody>
          <a:bodyPr lIns="0" tIns="0" rIns="0" bIns="0" rtlCol="0" anchor="t">
            <a:spAutoFit/>
          </a:bodyPr>
          <a:lstStyle/>
          <a:p>
            <a:pPr marL="0" marR="0" lvl="0" indent="0" algn="ctr" defTabSz="914400" rtl="0" eaLnBrk="1" fontAlgn="auto" latinLnBrk="0" hangingPunct="1">
              <a:lnSpc>
                <a:spcPts val="10260"/>
              </a:lnSpc>
              <a:spcBef>
                <a:spcPct val="0"/>
              </a:spcBef>
              <a:spcAft>
                <a:spcPts val="0"/>
              </a:spcAft>
              <a:buClrTx/>
              <a:buSzTx/>
              <a:buFontTx/>
              <a:buNone/>
              <a:tabLst/>
              <a:defRPr/>
            </a:pPr>
            <a:r>
              <a:rPr kumimoji="0" lang="en-US" sz="7328" b="0" i="0" u="none" strike="noStrike" kern="1200" cap="none" spc="0" normalizeH="0" baseline="0" noProof="0" dirty="0">
                <a:ln>
                  <a:noFill/>
                </a:ln>
                <a:solidFill>
                  <a:srgbClr val="FF5858"/>
                </a:solidFill>
                <a:effectLst/>
                <a:uLnTx/>
                <a:uFillTx/>
                <a:latin typeface="Fira Code"/>
                <a:ea typeface="+mn-ea"/>
                <a:cs typeface="+mn-cs"/>
              </a:rPr>
              <a:t>&lt;</a:t>
            </a:r>
            <a:r>
              <a:rPr lang="en-GB" sz="7328" dirty="0">
                <a:solidFill>
                  <a:srgbClr val="FFFFFF"/>
                </a:solidFill>
                <a:latin typeface="Fira Code"/>
              </a:rPr>
              <a:t>Date </a:t>
            </a:r>
            <a:r>
              <a:rPr lang="en-GB" sz="7328" dirty="0" err="1">
                <a:solidFill>
                  <a:srgbClr val="FFFFFF"/>
                </a:solidFill>
                <a:latin typeface="Fira Code"/>
              </a:rPr>
              <a:t>curente</a:t>
            </a:r>
            <a:r>
              <a:rPr kumimoji="0" lang="en-US" sz="7328" b="0" i="0" u="none" strike="noStrike" kern="1200" cap="none" spc="0" normalizeH="0" baseline="0" noProof="0" dirty="0">
                <a:ln>
                  <a:noFill/>
                </a:ln>
                <a:solidFill>
                  <a:srgbClr val="FF5858"/>
                </a:solidFill>
                <a:effectLst/>
                <a:uLnTx/>
                <a:uFillTx/>
                <a:latin typeface="Fira Code"/>
                <a:ea typeface="+mn-ea"/>
                <a:cs typeface="+mn-cs"/>
              </a:rPr>
              <a:t>&gt;</a:t>
            </a:r>
          </a:p>
        </p:txBody>
      </p:sp>
      <p:grpSp>
        <p:nvGrpSpPr>
          <p:cNvPr id="10" name="Group 10"/>
          <p:cNvGrpSpPr/>
          <p:nvPr/>
        </p:nvGrpSpPr>
        <p:grpSpPr>
          <a:xfrm>
            <a:off x="635426" y="606641"/>
            <a:ext cx="17262368" cy="844118"/>
            <a:chOff x="0" y="0"/>
            <a:chExt cx="23016491" cy="1125490"/>
          </a:xfrm>
        </p:grpSpPr>
        <p:grpSp>
          <p:nvGrpSpPr>
            <p:cNvPr id="11" name="Group 11"/>
            <p:cNvGrpSpPr/>
            <p:nvPr/>
          </p:nvGrpSpPr>
          <p:grpSpPr>
            <a:xfrm>
              <a:off x="0" y="0"/>
              <a:ext cx="23016491" cy="1125490"/>
              <a:chOff x="0" y="0"/>
              <a:chExt cx="4546467" cy="222319"/>
            </a:xfrm>
          </p:grpSpPr>
          <p:sp>
            <p:nvSpPr>
              <p:cNvPr id="12" name="Freeform 12"/>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3"/>
              <p:cNvSpPr txBox="1"/>
              <p:nvPr/>
            </p:nvSpPr>
            <p:spPr>
              <a:xfrm>
                <a:off x="0" y="-38100"/>
                <a:ext cx="4546467" cy="2604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AutoShape 14"/>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AutoShape 15"/>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AutoShape 16"/>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7" name="Group 17"/>
            <p:cNvGrpSpPr/>
            <p:nvPr/>
          </p:nvGrpSpPr>
          <p:grpSpPr>
            <a:xfrm>
              <a:off x="21430813" y="361957"/>
              <a:ext cx="385123" cy="389674"/>
              <a:chOff x="0" y="0"/>
              <a:chExt cx="76074" cy="76973"/>
            </a:xfrm>
          </p:grpSpPr>
          <p:sp>
            <p:nvSpPr>
              <p:cNvPr id="18" name="Freeform 18"/>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9"/>
              <p:cNvSpPr txBox="1"/>
              <p:nvPr/>
            </p:nvSpPr>
            <p:spPr>
              <a:xfrm>
                <a:off x="0" y="-38100"/>
                <a:ext cx="76074" cy="11507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21" name="AutoShape 21"/>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AF8C9519-3404-8FF2-8566-E91C0BCE95D3}"/>
              </a:ext>
            </a:extLst>
          </p:cNvPr>
          <p:cNvPicPr>
            <a:picLocks noChangeAspect="1"/>
          </p:cNvPicPr>
          <p:nvPr/>
        </p:nvPicPr>
        <p:blipFill>
          <a:blip r:embed="rId2"/>
          <a:stretch>
            <a:fillRect/>
          </a:stretch>
        </p:blipFill>
        <p:spPr>
          <a:xfrm>
            <a:off x="5323942" y="3490682"/>
            <a:ext cx="7640116" cy="3305636"/>
          </a:xfrm>
          <a:prstGeom prst="rect">
            <a:avLst/>
          </a:prstGeom>
        </p:spPr>
      </p:pic>
      <p:sp>
        <p:nvSpPr>
          <p:cNvPr id="2" name="TextBox 18">
            <a:extLst>
              <a:ext uri="{FF2B5EF4-FFF2-40B4-BE49-F238E27FC236}">
                <a16:creationId xmlns:a16="http://schemas.microsoft.com/office/drawing/2014/main" id="{031F2DCB-5F56-96F3-AFC0-F10498661A4F}"/>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extLst>
      <p:ext uri="{BB962C8B-B14F-4D97-AF65-F5344CB8AC3E}">
        <p14:creationId xmlns:p14="http://schemas.microsoft.com/office/powerpoint/2010/main" val="1351329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TextBox 8"/>
          <p:cNvSpPr txBox="1"/>
          <p:nvPr/>
        </p:nvSpPr>
        <p:spPr>
          <a:xfrm>
            <a:off x="1487947" y="7303610"/>
            <a:ext cx="15557326" cy="1267398"/>
          </a:xfrm>
          <a:prstGeom prst="rect">
            <a:avLst/>
          </a:prstGeom>
        </p:spPr>
        <p:txBody>
          <a:bodyPr lIns="0" tIns="0" rIns="0" bIns="0" rtlCol="0" anchor="t">
            <a:spAutoFit/>
          </a:bodyPr>
          <a:lstStyle/>
          <a:p>
            <a:pPr marL="0" marR="0" lvl="0" indent="0" algn="ctr" defTabSz="914400" rtl="0" eaLnBrk="1" fontAlgn="auto" latinLnBrk="0" hangingPunct="1">
              <a:lnSpc>
                <a:spcPts val="10260"/>
              </a:lnSpc>
              <a:spcBef>
                <a:spcPct val="0"/>
              </a:spcBef>
              <a:spcAft>
                <a:spcPts val="0"/>
              </a:spcAft>
              <a:buClrTx/>
              <a:buSzTx/>
              <a:buFontTx/>
              <a:buNone/>
              <a:tabLst/>
              <a:defRPr/>
            </a:pPr>
            <a:r>
              <a:rPr kumimoji="0" lang="en-US" sz="7328" b="0" i="0" u="none" strike="noStrike" kern="1200" cap="none" spc="0" normalizeH="0" baseline="0" noProof="0" dirty="0">
                <a:ln>
                  <a:noFill/>
                </a:ln>
                <a:solidFill>
                  <a:srgbClr val="FF5858"/>
                </a:solidFill>
                <a:effectLst/>
                <a:uLnTx/>
                <a:uFillTx/>
                <a:latin typeface="Fira Code"/>
                <a:ea typeface="+mn-ea"/>
                <a:cs typeface="+mn-cs"/>
              </a:rPr>
              <a:t>&lt;</a:t>
            </a:r>
            <a:r>
              <a:rPr lang="en-GB" sz="7328" dirty="0" err="1">
                <a:solidFill>
                  <a:srgbClr val="FFFFFF"/>
                </a:solidFill>
                <a:latin typeface="Fira Code"/>
              </a:rPr>
              <a:t>Grafice</a:t>
            </a:r>
            <a:r>
              <a:rPr kumimoji="0" lang="en-US" sz="7328" b="0" i="0" u="none" strike="noStrike" kern="1200" cap="none" spc="0" normalizeH="0" baseline="0" noProof="0" dirty="0">
                <a:ln>
                  <a:noFill/>
                </a:ln>
                <a:solidFill>
                  <a:srgbClr val="FF5858"/>
                </a:solidFill>
                <a:effectLst/>
                <a:uLnTx/>
                <a:uFillTx/>
                <a:latin typeface="Fira Code"/>
                <a:ea typeface="+mn-ea"/>
                <a:cs typeface="+mn-cs"/>
              </a:rPr>
              <a:t>&gt;</a:t>
            </a:r>
          </a:p>
        </p:txBody>
      </p:sp>
      <p:grpSp>
        <p:nvGrpSpPr>
          <p:cNvPr id="10" name="Group 10"/>
          <p:cNvGrpSpPr/>
          <p:nvPr/>
        </p:nvGrpSpPr>
        <p:grpSpPr>
          <a:xfrm>
            <a:off x="635426" y="606641"/>
            <a:ext cx="17262368" cy="844118"/>
            <a:chOff x="0" y="0"/>
            <a:chExt cx="23016491" cy="1125490"/>
          </a:xfrm>
        </p:grpSpPr>
        <p:grpSp>
          <p:nvGrpSpPr>
            <p:cNvPr id="11" name="Group 11"/>
            <p:cNvGrpSpPr/>
            <p:nvPr/>
          </p:nvGrpSpPr>
          <p:grpSpPr>
            <a:xfrm>
              <a:off x="0" y="0"/>
              <a:ext cx="23016491" cy="1125490"/>
              <a:chOff x="0" y="0"/>
              <a:chExt cx="4546467" cy="222319"/>
            </a:xfrm>
          </p:grpSpPr>
          <p:sp>
            <p:nvSpPr>
              <p:cNvPr id="12" name="Freeform 12"/>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3"/>
              <p:cNvSpPr txBox="1"/>
              <p:nvPr/>
            </p:nvSpPr>
            <p:spPr>
              <a:xfrm>
                <a:off x="0" y="-38100"/>
                <a:ext cx="4546467" cy="2604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AutoShape 14"/>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AutoShape 15"/>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AutoShape 16"/>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7" name="Group 17"/>
            <p:cNvGrpSpPr/>
            <p:nvPr/>
          </p:nvGrpSpPr>
          <p:grpSpPr>
            <a:xfrm>
              <a:off x="21430813" y="361957"/>
              <a:ext cx="385123" cy="389674"/>
              <a:chOff x="0" y="0"/>
              <a:chExt cx="76074" cy="76973"/>
            </a:xfrm>
          </p:grpSpPr>
          <p:sp>
            <p:nvSpPr>
              <p:cNvPr id="18" name="Freeform 18"/>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9"/>
              <p:cNvSpPr txBox="1"/>
              <p:nvPr/>
            </p:nvSpPr>
            <p:spPr>
              <a:xfrm>
                <a:off x="0" y="-38100"/>
                <a:ext cx="76074" cy="11507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21" name="AutoShape 21"/>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2" name="Picture 21">
            <a:extLst>
              <a:ext uri="{FF2B5EF4-FFF2-40B4-BE49-F238E27FC236}">
                <a16:creationId xmlns:a16="http://schemas.microsoft.com/office/drawing/2014/main" id="{DCA199C3-E9BA-D68C-64C1-2182BDC6C769}"/>
              </a:ext>
            </a:extLst>
          </p:cNvPr>
          <p:cNvPicPr>
            <a:picLocks noChangeAspect="1"/>
          </p:cNvPicPr>
          <p:nvPr/>
        </p:nvPicPr>
        <p:blipFill>
          <a:blip r:embed="rId2"/>
          <a:stretch>
            <a:fillRect/>
          </a:stretch>
        </p:blipFill>
        <p:spPr>
          <a:xfrm>
            <a:off x="5521961" y="2383038"/>
            <a:ext cx="7244078" cy="4724398"/>
          </a:xfrm>
          <a:prstGeom prst="rect">
            <a:avLst/>
          </a:prstGeom>
        </p:spPr>
      </p:pic>
      <p:sp>
        <p:nvSpPr>
          <p:cNvPr id="2" name="TextBox 18">
            <a:extLst>
              <a:ext uri="{FF2B5EF4-FFF2-40B4-BE49-F238E27FC236}">
                <a16:creationId xmlns:a16="http://schemas.microsoft.com/office/drawing/2014/main" id="{45FD1B40-0768-B8BD-932B-7BD0500AF16D}"/>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extLst>
      <p:ext uri="{BB962C8B-B14F-4D97-AF65-F5344CB8AC3E}">
        <p14:creationId xmlns:p14="http://schemas.microsoft.com/office/powerpoint/2010/main" val="863993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TextBox 8"/>
          <p:cNvSpPr txBox="1"/>
          <p:nvPr/>
        </p:nvSpPr>
        <p:spPr>
          <a:xfrm>
            <a:off x="1487947" y="7303610"/>
            <a:ext cx="15557326" cy="1267398"/>
          </a:xfrm>
          <a:prstGeom prst="rect">
            <a:avLst/>
          </a:prstGeom>
        </p:spPr>
        <p:txBody>
          <a:bodyPr lIns="0" tIns="0" rIns="0" bIns="0" rtlCol="0" anchor="t">
            <a:spAutoFit/>
          </a:bodyPr>
          <a:lstStyle/>
          <a:p>
            <a:pPr marL="0" marR="0" lvl="0" indent="0" algn="ctr" defTabSz="914400" rtl="0" eaLnBrk="1" fontAlgn="auto" latinLnBrk="0" hangingPunct="1">
              <a:lnSpc>
                <a:spcPts val="10260"/>
              </a:lnSpc>
              <a:spcBef>
                <a:spcPct val="0"/>
              </a:spcBef>
              <a:spcAft>
                <a:spcPts val="0"/>
              </a:spcAft>
              <a:buClrTx/>
              <a:buSzTx/>
              <a:buFontTx/>
              <a:buNone/>
              <a:tabLst/>
              <a:defRPr/>
            </a:pPr>
            <a:r>
              <a:rPr kumimoji="0" lang="en-US" sz="7328" b="0" i="0" u="none" strike="noStrike" kern="1200" cap="none" spc="0" normalizeH="0" baseline="0" noProof="0" dirty="0">
                <a:ln>
                  <a:noFill/>
                </a:ln>
                <a:solidFill>
                  <a:srgbClr val="FF5858"/>
                </a:solidFill>
                <a:effectLst/>
                <a:uLnTx/>
                <a:uFillTx/>
                <a:latin typeface="Fira Code"/>
                <a:ea typeface="+mn-ea"/>
                <a:cs typeface="+mn-cs"/>
              </a:rPr>
              <a:t>&lt;</a:t>
            </a:r>
            <a:r>
              <a:rPr lang="en-GB" sz="7328" dirty="0" err="1">
                <a:solidFill>
                  <a:srgbClr val="FFFFFF"/>
                </a:solidFill>
                <a:latin typeface="Fira Code"/>
              </a:rPr>
              <a:t>Predic</a:t>
            </a:r>
            <a:r>
              <a:rPr lang="ro-RO" sz="7328" dirty="0">
                <a:solidFill>
                  <a:srgbClr val="FFFFFF"/>
                </a:solidFill>
                <a:latin typeface="Fira Code"/>
              </a:rPr>
              <a:t>ții</a:t>
            </a:r>
            <a:r>
              <a:rPr kumimoji="0" lang="en-US" sz="7328" b="0" i="0" u="none" strike="noStrike" kern="1200" cap="none" spc="0" normalizeH="0" baseline="0" noProof="0" dirty="0">
                <a:ln>
                  <a:noFill/>
                </a:ln>
                <a:solidFill>
                  <a:srgbClr val="FF5858"/>
                </a:solidFill>
                <a:effectLst/>
                <a:uLnTx/>
                <a:uFillTx/>
                <a:latin typeface="Fira Code"/>
                <a:ea typeface="+mn-ea"/>
                <a:cs typeface="+mn-cs"/>
              </a:rPr>
              <a:t>&gt;</a:t>
            </a:r>
          </a:p>
        </p:txBody>
      </p:sp>
      <p:grpSp>
        <p:nvGrpSpPr>
          <p:cNvPr id="10" name="Group 10"/>
          <p:cNvGrpSpPr/>
          <p:nvPr/>
        </p:nvGrpSpPr>
        <p:grpSpPr>
          <a:xfrm>
            <a:off x="635426" y="606641"/>
            <a:ext cx="17262368" cy="844118"/>
            <a:chOff x="0" y="0"/>
            <a:chExt cx="23016491" cy="1125490"/>
          </a:xfrm>
        </p:grpSpPr>
        <p:grpSp>
          <p:nvGrpSpPr>
            <p:cNvPr id="11" name="Group 11"/>
            <p:cNvGrpSpPr/>
            <p:nvPr/>
          </p:nvGrpSpPr>
          <p:grpSpPr>
            <a:xfrm>
              <a:off x="0" y="0"/>
              <a:ext cx="23016491" cy="1125490"/>
              <a:chOff x="0" y="0"/>
              <a:chExt cx="4546467" cy="222319"/>
            </a:xfrm>
          </p:grpSpPr>
          <p:sp>
            <p:nvSpPr>
              <p:cNvPr id="12" name="Freeform 12"/>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3"/>
              <p:cNvSpPr txBox="1"/>
              <p:nvPr/>
            </p:nvSpPr>
            <p:spPr>
              <a:xfrm>
                <a:off x="0" y="-38100"/>
                <a:ext cx="4546467" cy="2604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AutoShape 14"/>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AutoShape 15"/>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AutoShape 16"/>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7" name="Group 17"/>
            <p:cNvGrpSpPr/>
            <p:nvPr/>
          </p:nvGrpSpPr>
          <p:grpSpPr>
            <a:xfrm>
              <a:off x="21430813" y="361957"/>
              <a:ext cx="385123" cy="389674"/>
              <a:chOff x="0" y="0"/>
              <a:chExt cx="76074" cy="76973"/>
            </a:xfrm>
          </p:grpSpPr>
          <p:sp>
            <p:nvSpPr>
              <p:cNvPr id="18" name="Freeform 18"/>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9"/>
              <p:cNvSpPr txBox="1"/>
              <p:nvPr/>
            </p:nvSpPr>
            <p:spPr>
              <a:xfrm>
                <a:off x="0" y="-38100"/>
                <a:ext cx="76074" cy="11507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21" name="AutoShape 21"/>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304F4101-16E6-1F77-1134-2572614C13E5}"/>
              </a:ext>
            </a:extLst>
          </p:cNvPr>
          <p:cNvPicPr>
            <a:picLocks noChangeAspect="1"/>
          </p:cNvPicPr>
          <p:nvPr/>
        </p:nvPicPr>
        <p:blipFill>
          <a:blip r:embed="rId2"/>
          <a:stretch>
            <a:fillRect/>
          </a:stretch>
        </p:blipFill>
        <p:spPr>
          <a:xfrm>
            <a:off x="5608499" y="2368971"/>
            <a:ext cx="7316221" cy="4934639"/>
          </a:xfrm>
          <a:prstGeom prst="rect">
            <a:avLst/>
          </a:prstGeom>
        </p:spPr>
      </p:pic>
      <p:sp>
        <p:nvSpPr>
          <p:cNvPr id="2" name="TextBox 18">
            <a:extLst>
              <a:ext uri="{FF2B5EF4-FFF2-40B4-BE49-F238E27FC236}">
                <a16:creationId xmlns:a16="http://schemas.microsoft.com/office/drawing/2014/main" id="{8C424075-19CE-2E46-B7A9-2F9E483B5746}"/>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extLst>
      <p:ext uri="{BB962C8B-B14F-4D97-AF65-F5344CB8AC3E}">
        <p14:creationId xmlns:p14="http://schemas.microsoft.com/office/powerpoint/2010/main" val="4174108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TextBox 8"/>
          <p:cNvSpPr txBox="1"/>
          <p:nvPr/>
        </p:nvSpPr>
        <p:spPr>
          <a:xfrm>
            <a:off x="1487947" y="7303610"/>
            <a:ext cx="15557326" cy="1267398"/>
          </a:xfrm>
          <a:prstGeom prst="rect">
            <a:avLst/>
          </a:prstGeom>
        </p:spPr>
        <p:txBody>
          <a:bodyPr lIns="0" tIns="0" rIns="0" bIns="0" rtlCol="0" anchor="t">
            <a:spAutoFit/>
          </a:bodyPr>
          <a:lstStyle/>
          <a:p>
            <a:pPr marL="0" marR="0" lvl="0" indent="0" algn="ctr" defTabSz="914400" rtl="0" eaLnBrk="1" fontAlgn="auto" latinLnBrk="0" hangingPunct="1">
              <a:lnSpc>
                <a:spcPts val="10260"/>
              </a:lnSpc>
              <a:spcBef>
                <a:spcPct val="0"/>
              </a:spcBef>
              <a:spcAft>
                <a:spcPts val="0"/>
              </a:spcAft>
              <a:buClrTx/>
              <a:buSzTx/>
              <a:buFontTx/>
              <a:buNone/>
              <a:tabLst/>
              <a:defRPr/>
            </a:pPr>
            <a:r>
              <a:rPr kumimoji="0" lang="en-US" sz="7328" b="0" i="0" u="none" strike="noStrike" kern="1200" cap="none" spc="0" normalizeH="0" baseline="0" noProof="0" dirty="0">
                <a:ln>
                  <a:noFill/>
                </a:ln>
                <a:solidFill>
                  <a:srgbClr val="FF5858"/>
                </a:solidFill>
                <a:effectLst/>
                <a:uLnTx/>
                <a:uFillTx/>
                <a:latin typeface="Fira Code"/>
                <a:ea typeface="+mn-ea"/>
                <a:cs typeface="+mn-cs"/>
              </a:rPr>
              <a:t>&lt;</a:t>
            </a:r>
            <a:r>
              <a:rPr kumimoji="0" lang="ro-RO" sz="7328" b="0" i="0" u="none" strike="noStrike" kern="1200" cap="none" spc="0" normalizeH="0" baseline="0" noProof="0" dirty="0">
                <a:ln>
                  <a:noFill/>
                </a:ln>
                <a:solidFill>
                  <a:srgbClr val="FFFFFF"/>
                </a:solidFill>
                <a:effectLst/>
                <a:uLnTx/>
                <a:uFillTx/>
                <a:latin typeface="Fira Code"/>
                <a:ea typeface="+mn-ea"/>
                <a:cs typeface="+mn-cs"/>
              </a:rPr>
              <a:t>Tabel Date</a:t>
            </a:r>
            <a:r>
              <a:rPr kumimoji="0" lang="en-US" sz="7328" b="0" i="0" u="none" strike="noStrike" kern="1200" cap="none" spc="0" normalizeH="0" baseline="0" noProof="0" dirty="0">
                <a:ln>
                  <a:noFill/>
                </a:ln>
                <a:solidFill>
                  <a:srgbClr val="FF5858"/>
                </a:solidFill>
                <a:effectLst/>
                <a:uLnTx/>
                <a:uFillTx/>
                <a:latin typeface="Fira Code"/>
                <a:ea typeface="+mn-ea"/>
                <a:cs typeface="+mn-cs"/>
              </a:rPr>
              <a:t>&gt;</a:t>
            </a:r>
          </a:p>
        </p:txBody>
      </p:sp>
      <p:grpSp>
        <p:nvGrpSpPr>
          <p:cNvPr id="10" name="Group 10"/>
          <p:cNvGrpSpPr/>
          <p:nvPr/>
        </p:nvGrpSpPr>
        <p:grpSpPr>
          <a:xfrm>
            <a:off x="635426" y="606641"/>
            <a:ext cx="17262368" cy="844118"/>
            <a:chOff x="0" y="0"/>
            <a:chExt cx="23016491" cy="1125490"/>
          </a:xfrm>
        </p:grpSpPr>
        <p:grpSp>
          <p:nvGrpSpPr>
            <p:cNvPr id="11" name="Group 11"/>
            <p:cNvGrpSpPr/>
            <p:nvPr/>
          </p:nvGrpSpPr>
          <p:grpSpPr>
            <a:xfrm>
              <a:off x="0" y="0"/>
              <a:ext cx="23016491" cy="1125490"/>
              <a:chOff x="0" y="0"/>
              <a:chExt cx="4546467" cy="222319"/>
            </a:xfrm>
          </p:grpSpPr>
          <p:sp>
            <p:nvSpPr>
              <p:cNvPr id="12" name="Freeform 12"/>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3"/>
              <p:cNvSpPr txBox="1"/>
              <p:nvPr/>
            </p:nvSpPr>
            <p:spPr>
              <a:xfrm>
                <a:off x="0" y="-38100"/>
                <a:ext cx="4546467" cy="2604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AutoShape 14"/>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AutoShape 15"/>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AutoShape 16"/>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7" name="Group 17"/>
            <p:cNvGrpSpPr/>
            <p:nvPr/>
          </p:nvGrpSpPr>
          <p:grpSpPr>
            <a:xfrm>
              <a:off x="21430813" y="361957"/>
              <a:ext cx="385123" cy="389674"/>
              <a:chOff x="0" y="0"/>
              <a:chExt cx="76074" cy="76973"/>
            </a:xfrm>
          </p:grpSpPr>
          <p:sp>
            <p:nvSpPr>
              <p:cNvPr id="18" name="Freeform 18"/>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9"/>
              <p:cNvSpPr txBox="1"/>
              <p:nvPr/>
            </p:nvSpPr>
            <p:spPr>
              <a:xfrm>
                <a:off x="0" y="-38100"/>
                <a:ext cx="76074" cy="11507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21" name="AutoShape 21"/>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E34380EF-BB9C-7855-21C6-859100392EB1}"/>
              </a:ext>
            </a:extLst>
          </p:cNvPr>
          <p:cNvPicPr>
            <a:picLocks noChangeAspect="1"/>
          </p:cNvPicPr>
          <p:nvPr/>
        </p:nvPicPr>
        <p:blipFill>
          <a:blip r:embed="rId2"/>
          <a:stretch>
            <a:fillRect/>
          </a:stretch>
        </p:blipFill>
        <p:spPr>
          <a:xfrm>
            <a:off x="5395389" y="2423661"/>
            <a:ext cx="7497221" cy="4658375"/>
          </a:xfrm>
          <a:prstGeom prst="rect">
            <a:avLst/>
          </a:prstGeom>
        </p:spPr>
      </p:pic>
      <p:sp>
        <p:nvSpPr>
          <p:cNvPr id="2" name="TextBox 18">
            <a:extLst>
              <a:ext uri="{FF2B5EF4-FFF2-40B4-BE49-F238E27FC236}">
                <a16:creationId xmlns:a16="http://schemas.microsoft.com/office/drawing/2014/main" id="{35E83AED-AD2C-D865-C8D3-5956410A01E8}"/>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extLst>
      <p:ext uri="{BB962C8B-B14F-4D97-AF65-F5344CB8AC3E}">
        <p14:creationId xmlns:p14="http://schemas.microsoft.com/office/powerpoint/2010/main" val="1111538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TextBox 8"/>
          <p:cNvSpPr txBox="1"/>
          <p:nvPr/>
        </p:nvSpPr>
        <p:spPr>
          <a:xfrm>
            <a:off x="1487947" y="4914900"/>
            <a:ext cx="15557326" cy="1267398"/>
          </a:xfrm>
          <a:prstGeom prst="rect">
            <a:avLst/>
          </a:prstGeom>
        </p:spPr>
        <p:txBody>
          <a:bodyPr lIns="0" tIns="0" rIns="0" bIns="0" rtlCol="0" anchor="t">
            <a:spAutoFit/>
          </a:bodyPr>
          <a:lstStyle/>
          <a:p>
            <a:pPr marL="0" marR="0" lvl="0" indent="0" algn="ctr" defTabSz="914400" rtl="0" eaLnBrk="1" fontAlgn="auto" latinLnBrk="0" hangingPunct="1">
              <a:lnSpc>
                <a:spcPts val="10260"/>
              </a:lnSpc>
              <a:spcBef>
                <a:spcPct val="0"/>
              </a:spcBef>
              <a:spcAft>
                <a:spcPts val="0"/>
              </a:spcAft>
              <a:buClrTx/>
              <a:buSzTx/>
              <a:buFontTx/>
              <a:buNone/>
              <a:tabLst/>
              <a:defRPr/>
            </a:pPr>
            <a:r>
              <a:rPr kumimoji="0" lang="en-US" sz="7328" b="0" i="0" u="none" strike="noStrike" kern="1200" cap="none" spc="0" normalizeH="0" baseline="0" noProof="0" dirty="0">
                <a:ln>
                  <a:noFill/>
                </a:ln>
                <a:solidFill>
                  <a:srgbClr val="FF5858"/>
                </a:solidFill>
                <a:effectLst/>
                <a:uLnTx/>
                <a:uFillTx/>
                <a:latin typeface="Fira Code"/>
                <a:ea typeface="+mn-ea"/>
                <a:cs typeface="+mn-cs"/>
              </a:rPr>
              <a:t>&lt;</a:t>
            </a:r>
            <a:r>
              <a:rPr lang="ro-RO" sz="7328" dirty="0">
                <a:solidFill>
                  <a:srgbClr val="FFFFFF"/>
                </a:solidFill>
                <a:latin typeface="Fira Code"/>
              </a:rPr>
              <a:t>Concluzii</a:t>
            </a:r>
            <a:r>
              <a:rPr kumimoji="0" lang="en-US" sz="7328" b="0" i="0" u="none" strike="noStrike" kern="1200" cap="none" spc="0" normalizeH="0" baseline="0" noProof="0" dirty="0">
                <a:ln>
                  <a:noFill/>
                </a:ln>
                <a:solidFill>
                  <a:srgbClr val="FF5858"/>
                </a:solidFill>
                <a:effectLst/>
                <a:uLnTx/>
                <a:uFillTx/>
                <a:latin typeface="Fira Code"/>
                <a:ea typeface="+mn-ea"/>
                <a:cs typeface="+mn-cs"/>
              </a:rPr>
              <a:t>&gt;</a:t>
            </a:r>
            <a:endParaRPr kumimoji="0" lang="ro-RO" sz="7328" b="0" i="0" u="none" strike="noStrike" kern="1200" cap="none" spc="0" normalizeH="0" baseline="0" noProof="0" dirty="0">
              <a:ln>
                <a:noFill/>
              </a:ln>
              <a:solidFill>
                <a:srgbClr val="FF5858"/>
              </a:solidFill>
              <a:effectLst/>
              <a:uLnTx/>
              <a:uFillTx/>
              <a:latin typeface="Fira Code"/>
              <a:ea typeface="+mn-ea"/>
              <a:cs typeface="+mn-cs"/>
            </a:endParaRPr>
          </a:p>
        </p:txBody>
      </p:sp>
      <p:grpSp>
        <p:nvGrpSpPr>
          <p:cNvPr id="10" name="Group 10"/>
          <p:cNvGrpSpPr/>
          <p:nvPr/>
        </p:nvGrpSpPr>
        <p:grpSpPr>
          <a:xfrm>
            <a:off x="635426" y="606641"/>
            <a:ext cx="17262368" cy="844118"/>
            <a:chOff x="0" y="0"/>
            <a:chExt cx="23016491" cy="1125490"/>
          </a:xfrm>
        </p:grpSpPr>
        <p:grpSp>
          <p:nvGrpSpPr>
            <p:cNvPr id="11" name="Group 11"/>
            <p:cNvGrpSpPr/>
            <p:nvPr/>
          </p:nvGrpSpPr>
          <p:grpSpPr>
            <a:xfrm>
              <a:off x="0" y="0"/>
              <a:ext cx="23016491" cy="1125490"/>
              <a:chOff x="0" y="0"/>
              <a:chExt cx="4546467" cy="222319"/>
            </a:xfrm>
          </p:grpSpPr>
          <p:sp>
            <p:nvSpPr>
              <p:cNvPr id="12" name="Freeform 12"/>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3"/>
              <p:cNvSpPr txBox="1"/>
              <p:nvPr/>
            </p:nvSpPr>
            <p:spPr>
              <a:xfrm>
                <a:off x="0" y="-38100"/>
                <a:ext cx="4546467" cy="2604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AutoShape 14"/>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AutoShape 15"/>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AutoShape 16"/>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7" name="Group 17"/>
            <p:cNvGrpSpPr/>
            <p:nvPr/>
          </p:nvGrpSpPr>
          <p:grpSpPr>
            <a:xfrm>
              <a:off x="21430813" y="361957"/>
              <a:ext cx="385123" cy="389674"/>
              <a:chOff x="0" y="0"/>
              <a:chExt cx="76074" cy="76973"/>
            </a:xfrm>
          </p:grpSpPr>
          <p:sp>
            <p:nvSpPr>
              <p:cNvPr id="18" name="Freeform 18"/>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9"/>
              <p:cNvSpPr txBox="1"/>
              <p:nvPr/>
            </p:nvSpPr>
            <p:spPr>
              <a:xfrm>
                <a:off x="0" y="-38100"/>
                <a:ext cx="76074" cy="11507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21" name="AutoShape 21"/>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8">
            <a:extLst>
              <a:ext uri="{FF2B5EF4-FFF2-40B4-BE49-F238E27FC236}">
                <a16:creationId xmlns:a16="http://schemas.microsoft.com/office/drawing/2014/main" id="{FC67E1C1-6F36-B6CE-6C32-1F14E6249C65}"/>
              </a:ext>
            </a:extLst>
          </p:cNvPr>
          <p:cNvSpPr txBox="1"/>
          <p:nvPr/>
        </p:nvSpPr>
        <p:spPr>
          <a:xfrm>
            <a:off x="1062072" y="732557"/>
            <a:ext cx="14813338" cy="480837"/>
          </a:xfrm>
          <a:prstGeom prst="rect">
            <a:avLst/>
          </a:prstGeom>
        </p:spPr>
        <p:txBody>
          <a:bodyPr wrap="square" lIns="0" tIns="0" rIns="0" bIns="0" rtlCol="0" anchor="t">
            <a:spAutoFit/>
          </a:bodyPr>
          <a:lstStyle/>
          <a:p>
            <a:pPr marL="0" marR="0" lvl="0" indent="0" algn="ctr" defTabSz="914400" rtl="0" eaLnBrk="1" fontAlgn="auto" latinLnBrk="0" hangingPunct="1">
              <a:lnSpc>
                <a:spcPts val="392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00"/>
                </a:solidFill>
                <a:effectLst/>
                <a:uLnTx/>
                <a:uFillTx/>
                <a:latin typeface="Fira Code"/>
                <a:ea typeface="+mn-ea"/>
                <a:cs typeface="+mn-cs"/>
              </a:rPr>
              <a:t>&lt;</a:t>
            </a:r>
            <a:r>
              <a:rPr kumimoji="0" lang="ro-RO" sz="2800" b="0" i="0" u="none" strike="noStrike" kern="1200" cap="none" spc="0" normalizeH="0" baseline="0" noProof="0" dirty="0">
                <a:ln>
                  <a:noFill/>
                </a:ln>
                <a:solidFill>
                  <a:srgbClr val="FFFF00"/>
                </a:solidFill>
                <a:effectLst/>
                <a:uLnTx/>
                <a:uFillTx/>
                <a:latin typeface="Fira Code"/>
                <a:ea typeface="+mn-ea"/>
                <a:cs typeface="+mn-cs"/>
              </a:rPr>
              <a:t>Prof.Dr.Ing. Radu Rădescu</a:t>
            </a:r>
            <a:r>
              <a:rPr kumimoji="0" lang="en-GB" sz="2800" b="0" i="0" u="none" strike="noStrike" kern="1200" cap="none" spc="0" normalizeH="0" baseline="0" noProof="0" dirty="0">
                <a:ln>
                  <a:noFill/>
                </a:ln>
                <a:solidFill>
                  <a:srgbClr val="FFFF00"/>
                </a:solidFill>
                <a:effectLst/>
                <a:uLnTx/>
                <a:uFillTx/>
                <a:latin typeface="Fira Code"/>
                <a:ea typeface="+mn-ea"/>
                <a:cs typeface="+mn-cs"/>
              </a:rPr>
              <a:t>&gt; </a:t>
            </a:r>
            <a:r>
              <a:rPr kumimoji="0" lang="ro-RO" sz="2800" b="0" i="0" u="none" strike="noStrike" kern="1200" cap="none" spc="0" normalizeH="0" baseline="0" noProof="0" dirty="0">
                <a:ln>
                  <a:noFill/>
                </a:ln>
                <a:solidFill>
                  <a:srgbClr val="FFFF00"/>
                </a:solidFill>
                <a:effectLst/>
                <a:uLnTx/>
                <a:uFillTx/>
                <a:latin typeface="Fira Code"/>
                <a:ea typeface="+mn-ea"/>
                <a:cs typeface="+mn-cs"/>
              </a:rPr>
              <a:t>                     </a:t>
            </a:r>
            <a:r>
              <a:rPr kumimoji="0" lang="en-GB" sz="2800" b="0" i="0" u="none" strike="noStrike" kern="1200" cap="none" spc="0" normalizeH="0" baseline="0" noProof="0" dirty="0">
                <a:ln>
                  <a:noFill/>
                </a:ln>
                <a:solidFill>
                  <a:srgbClr val="38B6FF"/>
                </a:solidFill>
                <a:effectLst/>
                <a:uLnTx/>
                <a:uFillTx/>
                <a:latin typeface="Fira Code"/>
                <a:ea typeface="+mn-ea"/>
                <a:cs typeface="+mn-cs"/>
              </a:rPr>
              <a:t>&lt;</a:t>
            </a:r>
            <a:r>
              <a:rPr kumimoji="0" lang="ro-RO" sz="2800" b="0" i="0" u="none" strike="noStrike" kern="1200" cap="none" spc="0" normalizeH="0" baseline="0" noProof="0" dirty="0">
                <a:ln>
                  <a:noFill/>
                </a:ln>
                <a:solidFill>
                  <a:srgbClr val="38B6FF"/>
                </a:solidFill>
                <a:effectLst/>
                <a:uLnTx/>
                <a:uFillTx/>
                <a:latin typeface="Fira Code"/>
                <a:ea typeface="+mn-ea"/>
                <a:cs typeface="+mn-cs"/>
              </a:rPr>
              <a:t>Tudor-Bogdan Geană</a:t>
            </a:r>
            <a:r>
              <a:rPr kumimoji="0" lang="en-GB" sz="2800" b="0" i="0" u="none" strike="noStrike" kern="1200" cap="none" spc="0" normalizeH="0" baseline="0" noProof="0" dirty="0">
                <a:ln>
                  <a:noFill/>
                </a:ln>
                <a:solidFill>
                  <a:srgbClr val="38B6FF"/>
                </a:solidFill>
                <a:effectLst/>
                <a:uLnTx/>
                <a:uFillTx/>
                <a:latin typeface="Fira Code"/>
                <a:ea typeface="+mn-ea"/>
                <a:cs typeface="+mn-cs"/>
              </a:rPr>
              <a:t>&gt;</a:t>
            </a:r>
            <a:endParaRPr kumimoji="0" lang="en-US" sz="2800" b="0" i="0" u="none" strike="noStrike" kern="1200" cap="none" spc="0" normalizeH="0" baseline="0" noProof="0" dirty="0">
              <a:ln>
                <a:noFill/>
              </a:ln>
              <a:solidFill>
                <a:srgbClr val="FFFF00"/>
              </a:solidFill>
              <a:effectLst/>
              <a:uLnTx/>
              <a:uFillTx/>
              <a:latin typeface="Fira Code"/>
              <a:ea typeface="+mn-ea"/>
              <a:cs typeface="+mn-cs"/>
            </a:endParaRPr>
          </a:p>
        </p:txBody>
      </p:sp>
    </p:spTree>
    <p:extLst>
      <p:ext uri="{BB962C8B-B14F-4D97-AF65-F5344CB8AC3E}">
        <p14:creationId xmlns:p14="http://schemas.microsoft.com/office/powerpoint/2010/main" val="1136585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TextBox 8"/>
          <p:cNvSpPr txBox="1"/>
          <p:nvPr/>
        </p:nvSpPr>
        <p:spPr>
          <a:xfrm>
            <a:off x="1365337" y="2095500"/>
            <a:ext cx="15557326" cy="1267398"/>
          </a:xfrm>
          <a:prstGeom prst="rect">
            <a:avLst/>
          </a:prstGeom>
        </p:spPr>
        <p:txBody>
          <a:bodyPr lIns="0" tIns="0" rIns="0" bIns="0" rtlCol="0" anchor="t">
            <a:spAutoFit/>
          </a:bodyPr>
          <a:lstStyle/>
          <a:p>
            <a:pPr marL="0" marR="0" lvl="0" indent="0" algn="ctr" defTabSz="914400" rtl="0" eaLnBrk="1" fontAlgn="auto" latinLnBrk="0" hangingPunct="1">
              <a:lnSpc>
                <a:spcPts val="10260"/>
              </a:lnSpc>
              <a:spcBef>
                <a:spcPct val="0"/>
              </a:spcBef>
              <a:spcAft>
                <a:spcPts val="0"/>
              </a:spcAft>
              <a:buClrTx/>
              <a:buSzTx/>
              <a:buFontTx/>
              <a:buNone/>
              <a:tabLst/>
              <a:defRPr/>
            </a:pPr>
            <a:r>
              <a:rPr kumimoji="0" lang="en-US" sz="7328" b="0" i="0" u="none" strike="noStrike" kern="1200" cap="none" spc="0" normalizeH="0" baseline="0" noProof="0" dirty="0">
                <a:ln>
                  <a:noFill/>
                </a:ln>
                <a:solidFill>
                  <a:srgbClr val="FF5858"/>
                </a:solidFill>
                <a:effectLst/>
                <a:uLnTx/>
                <a:uFillTx/>
                <a:latin typeface="Fira Code"/>
                <a:ea typeface="+mn-ea"/>
                <a:cs typeface="+mn-cs"/>
              </a:rPr>
              <a:t>&lt;</a:t>
            </a:r>
            <a:r>
              <a:rPr lang="ro-RO" sz="7328" dirty="0">
                <a:solidFill>
                  <a:srgbClr val="FFFFFF"/>
                </a:solidFill>
                <a:latin typeface="Fira Code"/>
              </a:rPr>
              <a:t>Direcții de dezvoltare</a:t>
            </a:r>
            <a:r>
              <a:rPr kumimoji="0" lang="en-US" sz="7328" b="0" i="0" u="none" strike="noStrike" kern="1200" cap="none" spc="0" normalizeH="0" baseline="0" noProof="0" dirty="0">
                <a:ln>
                  <a:noFill/>
                </a:ln>
                <a:solidFill>
                  <a:srgbClr val="FF5858"/>
                </a:solidFill>
                <a:effectLst/>
                <a:uLnTx/>
                <a:uFillTx/>
                <a:latin typeface="Fira Code"/>
                <a:ea typeface="+mn-ea"/>
                <a:cs typeface="+mn-cs"/>
              </a:rPr>
              <a:t>&gt;</a:t>
            </a:r>
            <a:endParaRPr kumimoji="0" lang="ro-RO" sz="7328" b="0" i="0" u="none" strike="noStrike" kern="1200" cap="none" spc="0" normalizeH="0" baseline="0" noProof="0" dirty="0">
              <a:ln>
                <a:noFill/>
              </a:ln>
              <a:solidFill>
                <a:srgbClr val="FF5858"/>
              </a:solidFill>
              <a:effectLst/>
              <a:uLnTx/>
              <a:uFillTx/>
              <a:latin typeface="Fira Code"/>
              <a:ea typeface="+mn-ea"/>
              <a:cs typeface="+mn-cs"/>
            </a:endParaRPr>
          </a:p>
        </p:txBody>
      </p:sp>
      <p:grpSp>
        <p:nvGrpSpPr>
          <p:cNvPr id="10" name="Group 10"/>
          <p:cNvGrpSpPr/>
          <p:nvPr/>
        </p:nvGrpSpPr>
        <p:grpSpPr>
          <a:xfrm>
            <a:off x="635426" y="606641"/>
            <a:ext cx="17262368" cy="844118"/>
            <a:chOff x="0" y="0"/>
            <a:chExt cx="23016491" cy="1125490"/>
          </a:xfrm>
        </p:grpSpPr>
        <p:grpSp>
          <p:nvGrpSpPr>
            <p:cNvPr id="11" name="Group 11"/>
            <p:cNvGrpSpPr/>
            <p:nvPr/>
          </p:nvGrpSpPr>
          <p:grpSpPr>
            <a:xfrm>
              <a:off x="0" y="0"/>
              <a:ext cx="23016491" cy="1125490"/>
              <a:chOff x="0" y="0"/>
              <a:chExt cx="4546467" cy="222319"/>
            </a:xfrm>
          </p:grpSpPr>
          <p:sp>
            <p:nvSpPr>
              <p:cNvPr id="12" name="Freeform 12"/>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3"/>
              <p:cNvSpPr txBox="1"/>
              <p:nvPr/>
            </p:nvSpPr>
            <p:spPr>
              <a:xfrm>
                <a:off x="0" y="-38100"/>
                <a:ext cx="4546467" cy="2604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AutoShape 14"/>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AutoShape 15"/>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AutoShape 16"/>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7" name="Group 17"/>
            <p:cNvGrpSpPr/>
            <p:nvPr/>
          </p:nvGrpSpPr>
          <p:grpSpPr>
            <a:xfrm>
              <a:off x="21430813" y="361957"/>
              <a:ext cx="385123" cy="389674"/>
              <a:chOff x="0" y="0"/>
              <a:chExt cx="76074" cy="76973"/>
            </a:xfrm>
          </p:grpSpPr>
          <p:sp>
            <p:nvSpPr>
              <p:cNvPr id="18" name="Freeform 18"/>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9"/>
              <p:cNvSpPr txBox="1"/>
              <p:nvPr/>
            </p:nvSpPr>
            <p:spPr>
              <a:xfrm>
                <a:off x="0" y="-38100"/>
                <a:ext cx="76074" cy="11507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21" name="AutoShape 21"/>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8">
            <a:extLst>
              <a:ext uri="{FF2B5EF4-FFF2-40B4-BE49-F238E27FC236}">
                <a16:creationId xmlns:a16="http://schemas.microsoft.com/office/drawing/2014/main" id="{FC67E1C1-6F36-B6CE-6C32-1F14E6249C65}"/>
              </a:ext>
            </a:extLst>
          </p:cNvPr>
          <p:cNvSpPr txBox="1"/>
          <p:nvPr/>
        </p:nvSpPr>
        <p:spPr>
          <a:xfrm>
            <a:off x="1062072" y="732557"/>
            <a:ext cx="14813338" cy="480837"/>
          </a:xfrm>
          <a:prstGeom prst="rect">
            <a:avLst/>
          </a:prstGeom>
        </p:spPr>
        <p:txBody>
          <a:bodyPr wrap="square" lIns="0" tIns="0" rIns="0" bIns="0" rtlCol="0" anchor="t">
            <a:spAutoFit/>
          </a:bodyPr>
          <a:lstStyle/>
          <a:p>
            <a:pPr marL="0" marR="0" lvl="0" indent="0" algn="ctr" defTabSz="914400" rtl="0" eaLnBrk="1" fontAlgn="auto" latinLnBrk="0" hangingPunct="1">
              <a:lnSpc>
                <a:spcPts val="392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00"/>
                </a:solidFill>
                <a:effectLst/>
                <a:uLnTx/>
                <a:uFillTx/>
                <a:latin typeface="Fira Code"/>
                <a:ea typeface="+mn-ea"/>
                <a:cs typeface="+mn-cs"/>
              </a:rPr>
              <a:t>&lt;</a:t>
            </a:r>
            <a:r>
              <a:rPr kumimoji="0" lang="ro-RO" sz="2800" b="0" i="0" u="none" strike="noStrike" kern="1200" cap="none" spc="0" normalizeH="0" baseline="0" noProof="0" dirty="0">
                <a:ln>
                  <a:noFill/>
                </a:ln>
                <a:solidFill>
                  <a:srgbClr val="FFFF00"/>
                </a:solidFill>
                <a:effectLst/>
                <a:uLnTx/>
                <a:uFillTx/>
                <a:latin typeface="Fira Code"/>
                <a:ea typeface="+mn-ea"/>
                <a:cs typeface="+mn-cs"/>
              </a:rPr>
              <a:t>Prof.Dr.Ing. Radu Rădescu</a:t>
            </a:r>
            <a:r>
              <a:rPr kumimoji="0" lang="en-GB" sz="2800" b="0" i="0" u="none" strike="noStrike" kern="1200" cap="none" spc="0" normalizeH="0" baseline="0" noProof="0" dirty="0">
                <a:ln>
                  <a:noFill/>
                </a:ln>
                <a:solidFill>
                  <a:srgbClr val="FFFF00"/>
                </a:solidFill>
                <a:effectLst/>
                <a:uLnTx/>
                <a:uFillTx/>
                <a:latin typeface="Fira Code"/>
                <a:ea typeface="+mn-ea"/>
                <a:cs typeface="+mn-cs"/>
              </a:rPr>
              <a:t>&gt; </a:t>
            </a:r>
            <a:r>
              <a:rPr kumimoji="0" lang="ro-RO" sz="2800" b="0" i="0" u="none" strike="noStrike" kern="1200" cap="none" spc="0" normalizeH="0" baseline="0" noProof="0" dirty="0">
                <a:ln>
                  <a:noFill/>
                </a:ln>
                <a:solidFill>
                  <a:srgbClr val="FFFF00"/>
                </a:solidFill>
                <a:effectLst/>
                <a:uLnTx/>
                <a:uFillTx/>
                <a:latin typeface="Fira Code"/>
                <a:ea typeface="+mn-ea"/>
                <a:cs typeface="+mn-cs"/>
              </a:rPr>
              <a:t>                     </a:t>
            </a:r>
            <a:r>
              <a:rPr kumimoji="0" lang="en-GB" sz="2800" b="0" i="0" u="none" strike="noStrike" kern="1200" cap="none" spc="0" normalizeH="0" baseline="0" noProof="0" dirty="0">
                <a:ln>
                  <a:noFill/>
                </a:ln>
                <a:solidFill>
                  <a:srgbClr val="38B6FF"/>
                </a:solidFill>
                <a:effectLst/>
                <a:uLnTx/>
                <a:uFillTx/>
                <a:latin typeface="Fira Code"/>
                <a:ea typeface="+mn-ea"/>
                <a:cs typeface="+mn-cs"/>
              </a:rPr>
              <a:t>&lt;</a:t>
            </a:r>
            <a:r>
              <a:rPr kumimoji="0" lang="ro-RO" sz="2800" b="0" i="0" u="none" strike="noStrike" kern="1200" cap="none" spc="0" normalizeH="0" baseline="0" noProof="0" dirty="0">
                <a:ln>
                  <a:noFill/>
                </a:ln>
                <a:solidFill>
                  <a:srgbClr val="38B6FF"/>
                </a:solidFill>
                <a:effectLst/>
                <a:uLnTx/>
                <a:uFillTx/>
                <a:latin typeface="Fira Code"/>
                <a:ea typeface="+mn-ea"/>
                <a:cs typeface="+mn-cs"/>
              </a:rPr>
              <a:t>Tudor-Bogdan Geană</a:t>
            </a:r>
            <a:r>
              <a:rPr kumimoji="0" lang="en-GB" sz="2800" b="0" i="0" u="none" strike="noStrike" kern="1200" cap="none" spc="0" normalizeH="0" baseline="0" noProof="0" dirty="0">
                <a:ln>
                  <a:noFill/>
                </a:ln>
                <a:solidFill>
                  <a:srgbClr val="38B6FF"/>
                </a:solidFill>
                <a:effectLst/>
                <a:uLnTx/>
                <a:uFillTx/>
                <a:latin typeface="Fira Code"/>
                <a:ea typeface="+mn-ea"/>
                <a:cs typeface="+mn-cs"/>
              </a:rPr>
              <a:t>&gt;</a:t>
            </a:r>
            <a:endParaRPr kumimoji="0" lang="en-US" sz="2800" b="0" i="0" u="none" strike="noStrike" kern="1200" cap="none" spc="0" normalizeH="0" baseline="0" noProof="0" dirty="0">
              <a:ln>
                <a:noFill/>
              </a:ln>
              <a:solidFill>
                <a:srgbClr val="FFFF00"/>
              </a:solidFill>
              <a:effectLst/>
              <a:uLnTx/>
              <a:uFillTx/>
              <a:latin typeface="Fira Code"/>
              <a:ea typeface="+mn-ea"/>
              <a:cs typeface="+mn-cs"/>
            </a:endParaRPr>
          </a:p>
        </p:txBody>
      </p:sp>
      <p:sp>
        <p:nvSpPr>
          <p:cNvPr id="3" name="TextBox 17">
            <a:extLst>
              <a:ext uri="{FF2B5EF4-FFF2-40B4-BE49-F238E27FC236}">
                <a16:creationId xmlns:a16="http://schemas.microsoft.com/office/drawing/2014/main" id="{63683B0B-FF3B-4453-A96D-B2B85563936E}"/>
              </a:ext>
            </a:extLst>
          </p:cNvPr>
          <p:cNvSpPr txBox="1"/>
          <p:nvPr/>
        </p:nvSpPr>
        <p:spPr>
          <a:xfrm>
            <a:off x="1365337" y="4197248"/>
            <a:ext cx="7949344" cy="2309991"/>
          </a:xfrm>
          <a:prstGeom prst="rect">
            <a:avLst/>
          </a:prstGeom>
        </p:spPr>
        <p:txBody>
          <a:bodyPr lIns="0" tIns="0" rIns="0" bIns="0" rtlCol="0" anchor="t">
            <a:spAutoFit/>
          </a:bodyPr>
          <a:lstStyle/>
          <a:p>
            <a:pPr marL="285750" indent="-285750" algn="just">
              <a:lnSpc>
                <a:spcPct val="115000"/>
              </a:lnSpc>
              <a:spcAft>
                <a:spcPts val="800"/>
              </a:spcAft>
              <a:buFont typeface="Arial" panose="020B0604020202020204" pitchFamily="34" charset="0"/>
              <a:buChar char="•"/>
            </a:pPr>
            <a:r>
              <a:rPr lang="ro-RO" kern="100" dirty="0">
                <a:solidFill>
                  <a:schemeClr val="bg1"/>
                </a:solidFill>
                <a:latin typeface="Fira Code" panose="020B0809050000020004" pitchFamily="49" charset="0"/>
                <a:ea typeface="Fira Code" panose="020B0809050000020004" pitchFamily="49" charset="0"/>
                <a:cs typeface="Fira Code" panose="020B0809050000020004" pitchFamily="49" charset="0"/>
              </a:rPr>
              <a:t>Crearea unui ansamblu de senzori mai extensiv</a:t>
            </a:r>
          </a:p>
          <a:p>
            <a:pPr marL="285750" indent="-285750" algn="just">
              <a:lnSpc>
                <a:spcPct val="115000"/>
              </a:lnSpc>
              <a:spcAft>
                <a:spcPts val="800"/>
              </a:spcAft>
              <a:buFont typeface="Arial" panose="020B0604020202020204" pitchFamily="34" charset="0"/>
              <a:buChar char="•"/>
            </a:pPr>
            <a:r>
              <a:rPr lang="ro-RO" sz="1800" kern="10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Adăugarea unui SSD ca și mediu de stocare</a:t>
            </a:r>
          </a:p>
          <a:p>
            <a:pPr marL="285750" indent="-285750" algn="just">
              <a:lnSpc>
                <a:spcPct val="115000"/>
              </a:lnSpc>
              <a:spcAft>
                <a:spcPts val="800"/>
              </a:spcAft>
              <a:buFont typeface="Arial" panose="020B0604020202020204" pitchFamily="34" charset="0"/>
              <a:buChar char="•"/>
            </a:pPr>
            <a:r>
              <a:rPr lang="ro-RO" kern="100" dirty="0">
                <a:solidFill>
                  <a:schemeClr val="bg1"/>
                </a:solidFill>
                <a:latin typeface="Fira Code" panose="020B0809050000020004" pitchFamily="49" charset="0"/>
                <a:ea typeface="Fira Code" panose="020B0809050000020004" pitchFamily="49" charset="0"/>
                <a:cs typeface="Fira Code" panose="020B0809050000020004" pitchFamily="49" charset="0"/>
              </a:rPr>
              <a:t>Utilizarea a doua dispozitive diferite pentru interfața web și utilizarea modelului</a:t>
            </a:r>
          </a:p>
          <a:p>
            <a:pPr marL="285750" indent="-285750" algn="just">
              <a:lnSpc>
                <a:spcPct val="115000"/>
              </a:lnSpc>
              <a:spcAft>
                <a:spcPts val="800"/>
              </a:spcAft>
              <a:buFont typeface="Arial" panose="020B0604020202020204" pitchFamily="34" charset="0"/>
              <a:buChar char="•"/>
            </a:pPr>
            <a:r>
              <a:rPr lang="ro-RO" sz="1800" kern="10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Baza de date poate fi replicată</a:t>
            </a:r>
          </a:p>
          <a:p>
            <a:pPr marL="285750" indent="-285750" algn="just">
              <a:lnSpc>
                <a:spcPct val="115000"/>
              </a:lnSpc>
              <a:spcAft>
                <a:spcPts val="800"/>
              </a:spcAft>
              <a:buFont typeface="Arial" panose="020B0604020202020204" pitchFamily="34" charset="0"/>
              <a:buChar char="•"/>
            </a:pPr>
            <a:r>
              <a:rPr lang="ro-RO" kern="100" dirty="0">
                <a:solidFill>
                  <a:schemeClr val="bg1"/>
                </a:solidFill>
                <a:latin typeface="Fira Code" panose="020B0809050000020004" pitchFamily="49" charset="0"/>
                <a:ea typeface="Fira Code" panose="020B0809050000020004" pitchFamily="49" charset="0"/>
                <a:cs typeface="Fira Code" panose="020B0809050000020004" pitchFamily="49" charset="0"/>
              </a:rPr>
              <a:t>O incinta mai practică</a:t>
            </a:r>
            <a:endParaRPr lang="ro-RO" sz="1800" kern="10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endParaRPr>
          </a:p>
        </p:txBody>
      </p:sp>
    </p:spTree>
    <p:extLst>
      <p:ext uri="{BB962C8B-B14F-4D97-AF65-F5344CB8AC3E}">
        <p14:creationId xmlns:p14="http://schemas.microsoft.com/office/powerpoint/2010/main" val="117856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635426" y="606641"/>
            <a:ext cx="17262368" cy="844118"/>
            <a:chOff x="0" y="0"/>
            <a:chExt cx="23016491" cy="1125490"/>
          </a:xfrm>
        </p:grpSpPr>
        <p:grpSp>
          <p:nvGrpSpPr>
            <p:cNvPr id="5" name="Group 5"/>
            <p:cNvGrpSpPr/>
            <p:nvPr/>
          </p:nvGrpSpPr>
          <p:grpSpPr>
            <a:xfrm>
              <a:off x="0" y="0"/>
              <a:ext cx="23016491" cy="1125490"/>
              <a:chOff x="0" y="0"/>
              <a:chExt cx="4546467" cy="222319"/>
            </a:xfrm>
          </p:grpSpPr>
          <p:sp>
            <p:nvSpPr>
              <p:cNvPr id="6" name="Freeform 6"/>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7" name="TextBox 7"/>
              <p:cNvSpPr txBox="1"/>
              <p:nvPr/>
            </p:nvSpPr>
            <p:spPr>
              <a:xfrm>
                <a:off x="0" y="-38100"/>
                <a:ext cx="4546467" cy="260419"/>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endParaRPr lang="en-US"/>
            </a:p>
          </p:txBody>
        </p:sp>
        <p:sp>
          <p:nvSpPr>
            <p:cNvPr id="9" name="AutoShape 9"/>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endParaRPr lang="en-US"/>
            </a:p>
          </p:txBody>
        </p:sp>
        <p:sp>
          <p:nvSpPr>
            <p:cNvPr id="10" name="AutoShape 10"/>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endParaRPr lang="en-US"/>
            </a:p>
          </p:txBody>
        </p:sp>
        <p:grpSp>
          <p:nvGrpSpPr>
            <p:cNvPr id="11" name="Group 11"/>
            <p:cNvGrpSpPr/>
            <p:nvPr/>
          </p:nvGrpSpPr>
          <p:grpSpPr>
            <a:xfrm>
              <a:off x="21430813" y="361957"/>
              <a:ext cx="385123" cy="389674"/>
              <a:chOff x="0" y="0"/>
              <a:chExt cx="76074" cy="76973"/>
            </a:xfrm>
          </p:grpSpPr>
          <p:sp>
            <p:nvSpPr>
              <p:cNvPr id="12" name="Freeform 12"/>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endParaRPr lang="en-US"/>
              </a:p>
            </p:txBody>
          </p:sp>
          <p:sp>
            <p:nvSpPr>
              <p:cNvPr id="13" name="TextBox 13"/>
              <p:cNvSpPr txBox="1"/>
              <p:nvPr/>
            </p:nvSpPr>
            <p:spPr>
              <a:xfrm>
                <a:off x="0" y="-38100"/>
                <a:ext cx="76074" cy="115073"/>
              </a:xfrm>
              <a:prstGeom prst="rect">
                <a:avLst/>
              </a:prstGeom>
            </p:spPr>
            <p:txBody>
              <a:bodyPr lIns="50800" tIns="50800" rIns="50800" bIns="50800" rtlCol="0" anchor="ctr"/>
              <a:lstStyle/>
              <a:p>
                <a:pPr algn="ctr">
                  <a:lnSpc>
                    <a:spcPts val="2659"/>
                  </a:lnSpc>
                </a:pPr>
                <a:endParaRPr/>
              </a:p>
            </p:txBody>
          </p:sp>
        </p:grpSp>
      </p:grpSp>
      <p:sp>
        <p:nvSpPr>
          <p:cNvPr id="16" name="TextBox 16"/>
          <p:cNvSpPr txBox="1"/>
          <p:nvPr/>
        </p:nvSpPr>
        <p:spPr>
          <a:xfrm>
            <a:off x="903660" y="4343753"/>
            <a:ext cx="16725900" cy="2588273"/>
          </a:xfrm>
          <a:prstGeom prst="rect">
            <a:avLst/>
          </a:prstGeom>
        </p:spPr>
        <p:txBody>
          <a:bodyPr wrap="square" lIns="0" tIns="0" rIns="0" bIns="0" rtlCol="0" anchor="t">
            <a:spAutoFit/>
          </a:bodyPr>
          <a:lstStyle/>
          <a:p>
            <a:pPr marL="0" lvl="0" indent="0" algn="l">
              <a:lnSpc>
                <a:spcPts val="10260"/>
              </a:lnSpc>
              <a:spcBef>
                <a:spcPct val="0"/>
              </a:spcBef>
            </a:pPr>
            <a:r>
              <a:rPr lang="ro-RO" sz="7328" dirty="0">
                <a:solidFill>
                  <a:srgbClr val="FFFFFF"/>
                </a:solidFill>
                <a:latin typeface="Fira Code"/>
              </a:rPr>
              <a:t>Mulțumesc pentru atenția acordată!</a:t>
            </a:r>
            <a:endParaRPr lang="en-US" sz="7328" dirty="0">
              <a:solidFill>
                <a:srgbClr val="AB81FF"/>
              </a:solidFill>
              <a:latin typeface="Fira Code"/>
            </a:endParaRPr>
          </a:p>
        </p:txBody>
      </p:sp>
      <p:sp>
        <p:nvSpPr>
          <p:cNvPr id="18" name="Freeform 7">
            <a:extLst>
              <a:ext uri="{FF2B5EF4-FFF2-40B4-BE49-F238E27FC236}">
                <a16:creationId xmlns:a16="http://schemas.microsoft.com/office/drawing/2014/main" id="{B1E7A9BB-15F0-B466-4EE1-D5B9268DFD1B}"/>
              </a:ext>
            </a:extLst>
          </p:cNvPr>
          <p:cNvSpPr/>
          <p:nvPr/>
        </p:nvSpPr>
        <p:spPr>
          <a:xfrm>
            <a:off x="15663696" y="9825020"/>
            <a:ext cx="2624304" cy="461980"/>
          </a:xfrm>
          <a:custGeom>
            <a:avLst/>
            <a:gdLst/>
            <a:ahLst/>
            <a:cxnLst/>
            <a:rect l="l" t="t" r="r" b="b"/>
            <a:pathLst>
              <a:path w="6025487" h="1506372">
                <a:moveTo>
                  <a:pt x="0" y="0"/>
                </a:moveTo>
                <a:lnTo>
                  <a:pt x="6025488" y="0"/>
                </a:lnTo>
                <a:lnTo>
                  <a:pt x="6025488" y="1506372"/>
                </a:lnTo>
                <a:lnTo>
                  <a:pt x="0" y="15063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18">
            <a:extLst>
              <a:ext uri="{FF2B5EF4-FFF2-40B4-BE49-F238E27FC236}">
                <a16:creationId xmlns:a16="http://schemas.microsoft.com/office/drawing/2014/main" id="{D318A501-C583-25E7-EED0-04A37396DA59}"/>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635425" y="429374"/>
            <a:ext cx="17334611" cy="988779"/>
            <a:chOff x="0" y="-192881"/>
            <a:chExt cx="23112815" cy="1318371"/>
          </a:xfrm>
        </p:grpSpPr>
        <p:grpSp>
          <p:nvGrpSpPr>
            <p:cNvPr id="5" name="Group 5"/>
            <p:cNvGrpSpPr/>
            <p:nvPr/>
          </p:nvGrpSpPr>
          <p:grpSpPr>
            <a:xfrm>
              <a:off x="0" y="-192881"/>
              <a:ext cx="23112815" cy="1318371"/>
              <a:chOff x="0" y="-38100"/>
              <a:chExt cx="4565494" cy="260419"/>
            </a:xfrm>
          </p:grpSpPr>
          <p:sp>
            <p:nvSpPr>
              <p:cNvPr id="6" name="Freeform 6"/>
              <p:cNvSpPr/>
              <p:nvPr/>
            </p:nvSpPr>
            <p:spPr>
              <a:xfrm>
                <a:off x="19027" y="-7772"/>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endParaRPr lang="en-US" dirty="0"/>
              </a:p>
            </p:txBody>
          </p:sp>
          <p:sp>
            <p:nvSpPr>
              <p:cNvPr id="7" name="TextBox 7"/>
              <p:cNvSpPr txBox="1"/>
              <p:nvPr/>
            </p:nvSpPr>
            <p:spPr>
              <a:xfrm>
                <a:off x="0" y="-38100"/>
                <a:ext cx="4546467" cy="260419"/>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endParaRPr lang="en-US"/>
            </a:p>
          </p:txBody>
        </p:sp>
        <p:sp>
          <p:nvSpPr>
            <p:cNvPr id="9" name="AutoShape 9"/>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endParaRPr lang="en-US"/>
            </a:p>
          </p:txBody>
        </p:sp>
        <p:sp>
          <p:nvSpPr>
            <p:cNvPr id="10" name="AutoShape 10"/>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endParaRPr lang="en-US"/>
            </a:p>
          </p:txBody>
        </p:sp>
        <p:grpSp>
          <p:nvGrpSpPr>
            <p:cNvPr id="11" name="Group 11"/>
            <p:cNvGrpSpPr/>
            <p:nvPr/>
          </p:nvGrpSpPr>
          <p:grpSpPr>
            <a:xfrm>
              <a:off x="21430813" y="361957"/>
              <a:ext cx="385123" cy="389674"/>
              <a:chOff x="0" y="0"/>
              <a:chExt cx="76074" cy="76973"/>
            </a:xfrm>
          </p:grpSpPr>
          <p:sp>
            <p:nvSpPr>
              <p:cNvPr id="12" name="Freeform 12"/>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endParaRPr lang="en-US"/>
              </a:p>
            </p:txBody>
          </p:sp>
          <p:sp>
            <p:nvSpPr>
              <p:cNvPr id="13" name="TextBox 13"/>
              <p:cNvSpPr txBox="1"/>
              <p:nvPr/>
            </p:nvSpPr>
            <p:spPr>
              <a:xfrm>
                <a:off x="0" y="-38100"/>
                <a:ext cx="76074" cy="115073"/>
              </a:xfrm>
              <a:prstGeom prst="rect">
                <a:avLst/>
              </a:prstGeom>
            </p:spPr>
            <p:txBody>
              <a:bodyPr lIns="50800" tIns="50800" rIns="50800" bIns="50800" rtlCol="0" anchor="ctr"/>
              <a:lstStyle/>
              <a:p>
                <a:pPr algn="ctr">
                  <a:lnSpc>
                    <a:spcPts val="2659"/>
                  </a:lnSpc>
                </a:pPr>
                <a:endParaRPr/>
              </a:p>
            </p:txBody>
          </p:sp>
        </p:grpSp>
      </p:grpSp>
      <p:sp>
        <p:nvSpPr>
          <p:cNvPr id="15" name="TextBox 15"/>
          <p:cNvSpPr txBox="1"/>
          <p:nvPr/>
        </p:nvSpPr>
        <p:spPr>
          <a:xfrm>
            <a:off x="3157003" y="3794483"/>
            <a:ext cx="5302800" cy="1482714"/>
          </a:xfrm>
          <a:prstGeom prst="rect">
            <a:avLst/>
          </a:prstGeom>
        </p:spPr>
        <p:txBody>
          <a:bodyPr lIns="0" tIns="0" rIns="0" bIns="0" rtlCol="0" anchor="t">
            <a:spAutoFit/>
          </a:bodyPr>
          <a:lstStyle/>
          <a:p>
            <a:pPr marL="0" lvl="0" indent="0" algn="l">
              <a:lnSpc>
                <a:spcPts val="5880"/>
              </a:lnSpc>
              <a:spcBef>
                <a:spcPct val="0"/>
              </a:spcBef>
            </a:pPr>
            <a:r>
              <a:rPr lang="en-GB" sz="4200" dirty="0">
                <a:solidFill>
                  <a:srgbClr val="FFFFFF"/>
                </a:solidFill>
                <a:latin typeface="Fira Code"/>
              </a:rPr>
              <a:t>E</a:t>
            </a:r>
            <a:r>
              <a:rPr lang="en-US" sz="4200" dirty="0" err="1">
                <a:solidFill>
                  <a:srgbClr val="FFFFFF"/>
                </a:solidFill>
                <a:latin typeface="Fira Code"/>
              </a:rPr>
              <a:t>lementul</a:t>
            </a:r>
            <a:r>
              <a:rPr lang="en-US" sz="4200" dirty="0">
                <a:solidFill>
                  <a:srgbClr val="FFFFFF"/>
                </a:solidFill>
                <a:latin typeface="Fira Code"/>
              </a:rPr>
              <a:t> de </a:t>
            </a:r>
            <a:r>
              <a:rPr lang="en-US" sz="4200" dirty="0" err="1">
                <a:solidFill>
                  <a:srgbClr val="FFFFFF"/>
                </a:solidFill>
                <a:latin typeface="Fira Code"/>
              </a:rPr>
              <a:t>senzoristic</a:t>
            </a:r>
            <a:r>
              <a:rPr lang="ro-RO" sz="4200" dirty="0">
                <a:solidFill>
                  <a:srgbClr val="FFFFFF"/>
                </a:solidFill>
                <a:latin typeface="Fira Code"/>
              </a:rPr>
              <a:t>ă</a:t>
            </a:r>
            <a:endParaRPr lang="en-US" sz="4200" dirty="0">
              <a:solidFill>
                <a:srgbClr val="FFFFFF"/>
              </a:solidFill>
              <a:latin typeface="Fira Code"/>
            </a:endParaRPr>
          </a:p>
        </p:txBody>
      </p:sp>
      <p:sp>
        <p:nvSpPr>
          <p:cNvPr id="16" name="TextBox 16"/>
          <p:cNvSpPr txBox="1"/>
          <p:nvPr/>
        </p:nvSpPr>
        <p:spPr>
          <a:xfrm>
            <a:off x="1397789" y="3488597"/>
            <a:ext cx="1170254" cy="1259518"/>
          </a:xfrm>
          <a:prstGeom prst="rect">
            <a:avLst/>
          </a:prstGeom>
        </p:spPr>
        <p:txBody>
          <a:bodyPr lIns="0" tIns="0" rIns="0" bIns="0" rtlCol="0" anchor="t">
            <a:spAutoFit/>
          </a:bodyPr>
          <a:lstStyle/>
          <a:p>
            <a:pPr marL="0" lvl="0" indent="0" algn="l">
              <a:lnSpc>
                <a:spcPts val="10260"/>
              </a:lnSpc>
              <a:spcBef>
                <a:spcPct val="0"/>
              </a:spcBef>
            </a:pPr>
            <a:r>
              <a:rPr lang="en-US" sz="7328" u="none" strike="noStrike" dirty="0">
                <a:solidFill>
                  <a:srgbClr val="AB81FF"/>
                </a:solidFill>
                <a:latin typeface="Fira Code"/>
              </a:rPr>
              <a:t>01</a:t>
            </a:r>
          </a:p>
        </p:txBody>
      </p:sp>
      <p:sp>
        <p:nvSpPr>
          <p:cNvPr id="17" name="TextBox 17"/>
          <p:cNvSpPr txBox="1"/>
          <p:nvPr/>
        </p:nvSpPr>
        <p:spPr>
          <a:xfrm>
            <a:off x="8882102" y="3497772"/>
            <a:ext cx="1170254" cy="1259518"/>
          </a:xfrm>
          <a:prstGeom prst="rect">
            <a:avLst/>
          </a:prstGeom>
        </p:spPr>
        <p:txBody>
          <a:bodyPr lIns="0" tIns="0" rIns="0" bIns="0" rtlCol="0" anchor="t">
            <a:spAutoFit/>
          </a:bodyPr>
          <a:lstStyle/>
          <a:p>
            <a:pPr marL="0" lvl="0" indent="0" algn="l">
              <a:lnSpc>
                <a:spcPts val="10260"/>
              </a:lnSpc>
              <a:spcBef>
                <a:spcPct val="0"/>
              </a:spcBef>
            </a:pPr>
            <a:r>
              <a:rPr lang="en-US" sz="7328" u="none" strike="noStrike" dirty="0">
                <a:solidFill>
                  <a:srgbClr val="FFFF00"/>
                </a:solidFill>
                <a:latin typeface="Fira Code"/>
              </a:rPr>
              <a:t>02</a:t>
            </a:r>
          </a:p>
        </p:txBody>
      </p:sp>
      <p:sp>
        <p:nvSpPr>
          <p:cNvPr id="18" name="TextBox 18"/>
          <p:cNvSpPr txBox="1"/>
          <p:nvPr/>
        </p:nvSpPr>
        <p:spPr>
          <a:xfrm>
            <a:off x="1397789" y="6296925"/>
            <a:ext cx="1170254" cy="1259518"/>
          </a:xfrm>
          <a:prstGeom prst="rect">
            <a:avLst/>
          </a:prstGeom>
        </p:spPr>
        <p:txBody>
          <a:bodyPr lIns="0" tIns="0" rIns="0" bIns="0" rtlCol="0" anchor="t">
            <a:spAutoFit/>
          </a:bodyPr>
          <a:lstStyle/>
          <a:p>
            <a:pPr marL="0" lvl="0" indent="0" algn="l">
              <a:lnSpc>
                <a:spcPts val="10260"/>
              </a:lnSpc>
              <a:spcBef>
                <a:spcPct val="0"/>
              </a:spcBef>
            </a:pPr>
            <a:r>
              <a:rPr lang="en-US" sz="7328" u="none" strike="noStrike" dirty="0">
                <a:solidFill>
                  <a:srgbClr val="00B050"/>
                </a:solidFill>
                <a:latin typeface="Fira Code"/>
              </a:rPr>
              <a:t>03</a:t>
            </a:r>
          </a:p>
        </p:txBody>
      </p:sp>
      <p:sp>
        <p:nvSpPr>
          <p:cNvPr id="19" name="TextBox 19"/>
          <p:cNvSpPr txBox="1"/>
          <p:nvPr/>
        </p:nvSpPr>
        <p:spPr>
          <a:xfrm>
            <a:off x="2994175" y="6591300"/>
            <a:ext cx="6526265" cy="1482714"/>
          </a:xfrm>
          <a:prstGeom prst="rect">
            <a:avLst/>
          </a:prstGeom>
        </p:spPr>
        <p:txBody>
          <a:bodyPr wrap="square" lIns="0" tIns="0" rIns="0" bIns="0" rtlCol="0" anchor="t">
            <a:spAutoFit/>
          </a:bodyPr>
          <a:lstStyle/>
          <a:p>
            <a:pPr marL="0" lvl="0" indent="0" algn="l">
              <a:lnSpc>
                <a:spcPts val="5880"/>
              </a:lnSpc>
              <a:spcBef>
                <a:spcPct val="0"/>
              </a:spcBef>
            </a:pPr>
            <a:r>
              <a:rPr lang="ro-RO" sz="4200" dirty="0">
                <a:solidFill>
                  <a:srgbClr val="FFFFFF"/>
                </a:solidFill>
                <a:latin typeface="Fira Code"/>
              </a:rPr>
              <a:t>Antrenarea modelului de predicție</a:t>
            </a:r>
            <a:endParaRPr lang="en-US" sz="4200" dirty="0">
              <a:solidFill>
                <a:srgbClr val="FFFFFF"/>
              </a:solidFill>
              <a:latin typeface="Fira Code"/>
            </a:endParaRPr>
          </a:p>
        </p:txBody>
      </p:sp>
      <p:sp>
        <p:nvSpPr>
          <p:cNvPr id="20" name="TextBox 20"/>
          <p:cNvSpPr txBox="1"/>
          <p:nvPr/>
        </p:nvSpPr>
        <p:spPr>
          <a:xfrm>
            <a:off x="10474656" y="3790705"/>
            <a:ext cx="6015491" cy="1482714"/>
          </a:xfrm>
          <a:prstGeom prst="rect">
            <a:avLst/>
          </a:prstGeom>
        </p:spPr>
        <p:txBody>
          <a:bodyPr lIns="0" tIns="0" rIns="0" bIns="0" rtlCol="0" anchor="t">
            <a:spAutoFit/>
          </a:bodyPr>
          <a:lstStyle/>
          <a:p>
            <a:pPr marL="0" lvl="0" indent="0" algn="l">
              <a:lnSpc>
                <a:spcPts val="5880"/>
              </a:lnSpc>
              <a:spcBef>
                <a:spcPct val="0"/>
              </a:spcBef>
            </a:pPr>
            <a:r>
              <a:rPr lang="ro-RO" sz="4200" u="none" strike="noStrike" dirty="0">
                <a:solidFill>
                  <a:srgbClr val="FFFFFF"/>
                </a:solidFill>
                <a:latin typeface="Fira Code"/>
              </a:rPr>
              <a:t>Construirea Bazei de Date</a:t>
            </a:r>
            <a:endParaRPr lang="en-US" sz="4200" u="none" strike="noStrike" dirty="0">
              <a:solidFill>
                <a:srgbClr val="FFFFFF"/>
              </a:solidFill>
              <a:latin typeface="Fira Code"/>
            </a:endParaRPr>
          </a:p>
        </p:txBody>
      </p:sp>
      <p:sp>
        <p:nvSpPr>
          <p:cNvPr id="24" name="TextBox 24"/>
          <p:cNvSpPr txBox="1"/>
          <p:nvPr/>
        </p:nvSpPr>
        <p:spPr>
          <a:xfrm>
            <a:off x="1028700" y="1961331"/>
            <a:ext cx="11766786" cy="1267398"/>
          </a:xfrm>
          <a:prstGeom prst="rect">
            <a:avLst/>
          </a:prstGeom>
        </p:spPr>
        <p:txBody>
          <a:bodyPr lIns="0" tIns="0" rIns="0" bIns="0" rtlCol="0" anchor="t">
            <a:spAutoFit/>
          </a:bodyPr>
          <a:lstStyle/>
          <a:p>
            <a:pPr marL="0" lvl="0" indent="0" algn="l">
              <a:lnSpc>
                <a:spcPts val="10260"/>
              </a:lnSpc>
              <a:spcBef>
                <a:spcPct val="0"/>
              </a:spcBef>
            </a:pPr>
            <a:r>
              <a:rPr lang="en-US" sz="7328" u="none" strike="noStrike" dirty="0" err="1">
                <a:solidFill>
                  <a:srgbClr val="FFFFFF"/>
                </a:solidFill>
                <a:latin typeface="Fira Code"/>
              </a:rPr>
              <a:t>Etape</a:t>
            </a:r>
            <a:r>
              <a:rPr lang="en-US" sz="7328" dirty="0" err="1">
                <a:solidFill>
                  <a:srgbClr val="FFFFFF"/>
                </a:solidFill>
                <a:latin typeface="Fira Code"/>
              </a:rPr>
              <a:t>le</a:t>
            </a:r>
            <a:r>
              <a:rPr lang="en-US" sz="7328" dirty="0">
                <a:solidFill>
                  <a:srgbClr val="FFFFFF"/>
                </a:solidFill>
                <a:latin typeface="Fira Code"/>
              </a:rPr>
              <a:t> de </a:t>
            </a:r>
            <a:r>
              <a:rPr lang="en-US" sz="7328" dirty="0" err="1">
                <a:solidFill>
                  <a:srgbClr val="FFFFFF"/>
                </a:solidFill>
                <a:latin typeface="Fira Code"/>
              </a:rPr>
              <a:t>Realizare</a:t>
            </a:r>
            <a:endParaRPr lang="en-US" sz="7328" u="none" strike="noStrike" dirty="0">
              <a:solidFill>
                <a:srgbClr val="FFFFFF"/>
              </a:solidFill>
              <a:latin typeface="Fira Code"/>
            </a:endParaRPr>
          </a:p>
        </p:txBody>
      </p:sp>
      <p:sp>
        <p:nvSpPr>
          <p:cNvPr id="25" name="AutoShape 25"/>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endParaRPr lang="en-US"/>
          </a:p>
        </p:txBody>
      </p:sp>
      <p:sp>
        <p:nvSpPr>
          <p:cNvPr id="26" name="TextBox 26"/>
          <p:cNvSpPr txBox="1"/>
          <p:nvPr/>
        </p:nvSpPr>
        <p:spPr>
          <a:xfrm>
            <a:off x="2378688" y="3544309"/>
            <a:ext cx="558444" cy="1222155"/>
          </a:xfrm>
          <a:prstGeom prst="rect">
            <a:avLst/>
          </a:prstGeom>
        </p:spPr>
        <p:txBody>
          <a:bodyPr lIns="0" tIns="0" rIns="0" bIns="0" rtlCol="0" anchor="t">
            <a:spAutoFit/>
          </a:bodyPr>
          <a:lstStyle/>
          <a:p>
            <a:pPr marL="0" lvl="0" indent="0" algn="l">
              <a:lnSpc>
                <a:spcPts val="10260"/>
              </a:lnSpc>
              <a:spcBef>
                <a:spcPct val="0"/>
              </a:spcBef>
            </a:pPr>
            <a:r>
              <a:rPr lang="en-US" sz="7328" dirty="0">
                <a:solidFill>
                  <a:srgbClr val="FFFFFF"/>
                </a:solidFill>
                <a:latin typeface="Fira Code"/>
              </a:rPr>
              <a:t>}</a:t>
            </a:r>
          </a:p>
        </p:txBody>
      </p:sp>
      <p:sp>
        <p:nvSpPr>
          <p:cNvPr id="27" name="TextBox 27"/>
          <p:cNvSpPr txBox="1"/>
          <p:nvPr/>
        </p:nvSpPr>
        <p:spPr>
          <a:xfrm>
            <a:off x="2378688" y="6262337"/>
            <a:ext cx="558444" cy="1222155"/>
          </a:xfrm>
          <a:prstGeom prst="rect">
            <a:avLst/>
          </a:prstGeom>
        </p:spPr>
        <p:txBody>
          <a:bodyPr lIns="0" tIns="0" rIns="0" bIns="0" rtlCol="0" anchor="t">
            <a:spAutoFit/>
          </a:bodyPr>
          <a:lstStyle/>
          <a:p>
            <a:pPr marL="0" lvl="0" indent="0" algn="l">
              <a:lnSpc>
                <a:spcPts val="10260"/>
              </a:lnSpc>
              <a:spcBef>
                <a:spcPct val="0"/>
              </a:spcBef>
            </a:pPr>
            <a:r>
              <a:rPr lang="en-US" sz="7328" dirty="0">
                <a:solidFill>
                  <a:srgbClr val="FFFFFF"/>
                </a:solidFill>
                <a:latin typeface="Fira Code"/>
              </a:rPr>
              <a:t>}</a:t>
            </a:r>
          </a:p>
        </p:txBody>
      </p:sp>
      <p:sp>
        <p:nvSpPr>
          <p:cNvPr id="28" name="TextBox 28"/>
          <p:cNvSpPr txBox="1"/>
          <p:nvPr/>
        </p:nvSpPr>
        <p:spPr>
          <a:xfrm>
            <a:off x="9809791" y="3525628"/>
            <a:ext cx="558444" cy="1222155"/>
          </a:xfrm>
          <a:prstGeom prst="rect">
            <a:avLst/>
          </a:prstGeom>
        </p:spPr>
        <p:txBody>
          <a:bodyPr lIns="0" tIns="0" rIns="0" bIns="0" rtlCol="0" anchor="t">
            <a:spAutoFit/>
          </a:bodyPr>
          <a:lstStyle/>
          <a:p>
            <a:pPr marL="0" lvl="0" indent="0" algn="l">
              <a:lnSpc>
                <a:spcPts val="10260"/>
              </a:lnSpc>
              <a:spcBef>
                <a:spcPct val="0"/>
              </a:spcBef>
            </a:pPr>
            <a:r>
              <a:rPr lang="en-US" sz="7328" dirty="0">
                <a:solidFill>
                  <a:srgbClr val="FFFFFF"/>
                </a:solidFill>
                <a:latin typeface="Fira Code"/>
              </a:rPr>
              <a:t>}</a:t>
            </a:r>
          </a:p>
        </p:txBody>
      </p:sp>
      <p:sp>
        <p:nvSpPr>
          <p:cNvPr id="29" name="TextBox 29"/>
          <p:cNvSpPr txBox="1"/>
          <p:nvPr/>
        </p:nvSpPr>
        <p:spPr>
          <a:xfrm rot="-10800000">
            <a:off x="1028700" y="3631472"/>
            <a:ext cx="558444" cy="1222155"/>
          </a:xfrm>
          <a:prstGeom prst="rect">
            <a:avLst/>
          </a:prstGeom>
        </p:spPr>
        <p:txBody>
          <a:bodyPr lIns="0" tIns="0" rIns="0" bIns="0" rtlCol="0" anchor="t">
            <a:spAutoFit/>
          </a:bodyPr>
          <a:lstStyle/>
          <a:p>
            <a:pPr marL="0" lvl="0" indent="0" algn="l">
              <a:lnSpc>
                <a:spcPts val="10260"/>
              </a:lnSpc>
              <a:spcBef>
                <a:spcPct val="0"/>
              </a:spcBef>
            </a:pPr>
            <a:r>
              <a:rPr lang="en-US" sz="7328" dirty="0">
                <a:solidFill>
                  <a:srgbClr val="FFFFFF"/>
                </a:solidFill>
                <a:latin typeface="Fira Code"/>
              </a:rPr>
              <a:t>}</a:t>
            </a:r>
          </a:p>
        </p:txBody>
      </p:sp>
      <p:sp>
        <p:nvSpPr>
          <p:cNvPr id="30" name="TextBox 30"/>
          <p:cNvSpPr txBox="1"/>
          <p:nvPr/>
        </p:nvSpPr>
        <p:spPr>
          <a:xfrm rot="-10800000">
            <a:off x="1028700" y="6349500"/>
            <a:ext cx="558444" cy="1222155"/>
          </a:xfrm>
          <a:prstGeom prst="rect">
            <a:avLst/>
          </a:prstGeom>
        </p:spPr>
        <p:txBody>
          <a:bodyPr lIns="0" tIns="0" rIns="0" bIns="0" rtlCol="0" anchor="t">
            <a:spAutoFit/>
          </a:bodyPr>
          <a:lstStyle/>
          <a:p>
            <a:pPr marL="0" lvl="0" indent="0" algn="l">
              <a:lnSpc>
                <a:spcPts val="10260"/>
              </a:lnSpc>
              <a:spcBef>
                <a:spcPct val="0"/>
              </a:spcBef>
            </a:pPr>
            <a:r>
              <a:rPr lang="en-US" sz="7328">
                <a:solidFill>
                  <a:srgbClr val="FFFFFF"/>
                </a:solidFill>
                <a:latin typeface="Fira Code"/>
              </a:rPr>
              <a:t>}</a:t>
            </a:r>
          </a:p>
        </p:txBody>
      </p:sp>
      <p:sp>
        <p:nvSpPr>
          <p:cNvPr id="31" name="TextBox 31"/>
          <p:cNvSpPr txBox="1"/>
          <p:nvPr/>
        </p:nvSpPr>
        <p:spPr>
          <a:xfrm rot="-10800000">
            <a:off x="8459804" y="3612791"/>
            <a:ext cx="558444" cy="1222155"/>
          </a:xfrm>
          <a:prstGeom prst="rect">
            <a:avLst/>
          </a:prstGeom>
        </p:spPr>
        <p:txBody>
          <a:bodyPr lIns="0" tIns="0" rIns="0" bIns="0" rtlCol="0" anchor="t">
            <a:spAutoFit/>
          </a:bodyPr>
          <a:lstStyle/>
          <a:p>
            <a:pPr marL="0" lvl="0" indent="0" algn="l">
              <a:lnSpc>
                <a:spcPts val="10260"/>
              </a:lnSpc>
              <a:spcBef>
                <a:spcPct val="0"/>
              </a:spcBef>
            </a:pPr>
            <a:r>
              <a:rPr lang="en-US" sz="7328">
                <a:solidFill>
                  <a:srgbClr val="FFFFFF"/>
                </a:solidFill>
                <a:latin typeface="Fira Code"/>
              </a:rPr>
              <a:t>}</a:t>
            </a:r>
          </a:p>
        </p:txBody>
      </p:sp>
      <p:sp>
        <p:nvSpPr>
          <p:cNvPr id="32" name="TextBox 16">
            <a:extLst>
              <a:ext uri="{FF2B5EF4-FFF2-40B4-BE49-F238E27FC236}">
                <a16:creationId xmlns:a16="http://schemas.microsoft.com/office/drawing/2014/main" id="{8AA54B91-518F-375C-D111-6554835AE935}"/>
              </a:ext>
            </a:extLst>
          </p:cNvPr>
          <p:cNvSpPr txBox="1"/>
          <p:nvPr/>
        </p:nvSpPr>
        <p:spPr>
          <a:xfrm>
            <a:off x="10668000" y="6296925"/>
            <a:ext cx="1170254" cy="1259518"/>
          </a:xfrm>
          <a:prstGeom prst="rect">
            <a:avLst/>
          </a:prstGeom>
        </p:spPr>
        <p:txBody>
          <a:bodyPr lIns="0" tIns="0" rIns="0" bIns="0" rtlCol="0" anchor="t">
            <a:spAutoFit/>
          </a:bodyPr>
          <a:lstStyle/>
          <a:p>
            <a:pPr marL="0" lvl="0" indent="0" algn="l">
              <a:lnSpc>
                <a:spcPts val="10260"/>
              </a:lnSpc>
              <a:spcBef>
                <a:spcPct val="0"/>
              </a:spcBef>
            </a:pPr>
            <a:r>
              <a:rPr lang="en-US" sz="7328" u="none" strike="noStrike" dirty="0">
                <a:solidFill>
                  <a:srgbClr val="FF0000"/>
                </a:solidFill>
                <a:latin typeface="Fira Code"/>
              </a:rPr>
              <a:t>0</a:t>
            </a:r>
            <a:r>
              <a:rPr lang="en-US" sz="7328" dirty="0">
                <a:solidFill>
                  <a:srgbClr val="FF0000"/>
                </a:solidFill>
                <a:latin typeface="Fira Code"/>
              </a:rPr>
              <a:t>4</a:t>
            </a:r>
            <a:endParaRPr lang="en-US" sz="7328" u="none" strike="noStrike" dirty="0">
              <a:solidFill>
                <a:srgbClr val="FF0000"/>
              </a:solidFill>
              <a:latin typeface="Fira Code"/>
            </a:endParaRPr>
          </a:p>
        </p:txBody>
      </p:sp>
      <p:sp>
        <p:nvSpPr>
          <p:cNvPr id="34" name="TextBox 26">
            <a:extLst>
              <a:ext uri="{FF2B5EF4-FFF2-40B4-BE49-F238E27FC236}">
                <a16:creationId xmlns:a16="http://schemas.microsoft.com/office/drawing/2014/main" id="{7B61A970-3EA7-E1F2-B5AA-F685C41ABF33}"/>
              </a:ext>
            </a:extLst>
          </p:cNvPr>
          <p:cNvSpPr txBox="1"/>
          <p:nvPr/>
        </p:nvSpPr>
        <p:spPr>
          <a:xfrm>
            <a:off x="11648899" y="6352637"/>
            <a:ext cx="558444" cy="1222155"/>
          </a:xfrm>
          <a:prstGeom prst="rect">
            <a:avLst/>
          </a:prstGeom>
        </p:spPr>
        <p:txBody>
          <a:bodyPr lIns="0" tIns="0" rIns="0" bIns="0" rtlCol="0" anchor="t">
            <a:spAutoFit/>
          </a:bodyPr>
          <a:lstStyle/>
          <a:p>
            <a:pPr marL="0" lvl="0" indent="0" algn="l">
              <a:lnSpc>
                <a:spcPts val="10260"/>
              </a:lnSpc>
              <a:spcBef>
                <a:spcPct val="0"/>
              </a:spcBef>
            </a:pPr>
            <a:r>
              <a:rPr lang="en-US" sz="7328" dirty="0">
                <a:solidFill>
                  <a:srgbClr val="FFFFFF"/>
                </a:solidFill>
                <a:latin typeface="Fira Code"/>
              </a:rPr>
              <a:t>}</a:t>
            </a:r>
          </a:p>
        </p:txBody>
      </p:sp>
      <p:sp>
        <p:nvSpPr>
          <p:cNvPr id="35" name="TextBox 29">
            <a:extLst>
              <a:ext uri="{FF2B5EF4-FFF2-40B4-BE49-F238E27FC236}">
                <a16:creationId xmlns:a16="http://schemas.microsoft.com/office/drawing/2014/main" id="{98A32315-3C3B-CB8A-1689-5E00F68AB92A}"/>
              </a:ext>
            </a:extLst>
          </p:cNvPr>
          <p:cNvSpPr txBox="1"/>
          <p:nvPr/>
        </p:nvSpPr>
        <p:spPr>
          <a:xfrm rot="-10800000">
            <a:off x="10298911" y="6439800"/>
            <a:ext cx="558444" cy="1222155"/>
          </a:xfrm>
          <a:prstGeom prst="rect">
            <a:avLst/>
          </a:prstGeom>
        </p:spPr>
        <p:txBody>
          <a:bodyPr lIns="0" tIns="0" rIns="0" bIns="0" rtlCol="0" anchor="t">
            <a:spAutoFit/>
          </a:bodyPr>
          <a:lstStyle/>
          <a:p>
            <a:pPr marL="0" lvl="0" indent="0" algn="l">
              <a:lnSpc>
                <a:spcPts val="10260"/>
              </a:lnSpc>
              <a:spcBef>
                <a:spcPct val="0"/>
              </a:spcBef>
            </a:pPr>
            <a:r>
              <a:rPr lang="en-US" sz="7328" dirty="0">
                <a:solidFill>
                  <a:srgbClr val="FFFFFF"/>
                </a:solidFill>
                <a:latin typeface="Fira Code"/>
              </a:rPr>
              <a:t>}</a:t>
            </a:r>
          </a:p>
        </p:txBody>
      </p:sp>
      <p:sp>
        <p:nvSpPr>
          <p:cNvPr id="36" name="TextBox 19">
            <a:extLst>
              <a:ext uri="{FF2B5EF4-FFF2-40B4-BE49-F238E27FC236}">
                <a16:creationId xmlns:a16="http://schemas.microsoft.com/office/drawing/2014/main" id="{EE6C0D95-6528-1105-47E6-564BDC73D5A6}"/>
              </a:ext>
            </a:extLst>
          </p:cNvPr>
          <p:cNvSpPr txBox="1"/>
          <p:nvPr/>
        </p:nvSpPr>
        <p:spPr>
          <a:xfrm>
            <a:off x="12204030" y="6578022"/>
            <a:ext cx="6015105" cy="2239331"/>
          </a:xfrm>
          <a:prstGeom prst="rect">
            <a:avLst/>
          </a:prstGeom>
        </p:spPr>
        <p:txBody>
          <a:bodyPr wrap="square" lIns="0" tIns="0" rIns="0" bIns="0" rtlCol="0" anchor="t">
            <a:spAutoFit/>
          </a:bodyPr>
          <a:lstStyle/>
          <a:p>
            <a:pPr marL="0" lvl="0" indent="0" algn="l">
              <a:lnSpc>
                <a:spcPts val="5880"/>
              </a:lnSpc>
              <a:spcBef>
                <a:spcPct val="0"/>
              </a:spcBef>
            </a:pPr>
            <a:r>
              <a:rPr lang="ro-RO" sz="4200" dirty="0">
                <a:solidFill>
                  <a:srgbClr val="FFFFFF"/>
                </a:solidFill>
                <a:latin typeface="Fira Code"/>
              </a:rPr>
              <a:t>Realizarea Interfeței Web</a:t>
            </a:r>
          </a:p>
          <a:p>
            <a:pPr marL="0" lvl="0" indent="0" algn="l">
              <a:lnSpc>
                <a:spcPts val="5880"/>
              </a:lnSpc>
              <a:spcBef>
                <a:spcPct val="0"/>
              </a:spcBef>
            </a:pPr>
            <a:endParaRPr lang="en-US" sz="4200" dirty="0">
              <a:solidFill>
                <a:srgbClr val="FFFFFF"/>
              </a:solidFill>
              <a:latin typeface="Fira Code"/>
            </a:endParaRPr>
          </a:p>
        </p:txBody>
      </p:sp>
      <p:sp>
        <p:nvSpPr>
          <p:cNvPr id="39" name="TextBox 18">
            <a:extLst>
              <a:ext uri="{FF2B5EF4-FFF2-40B4-BE49-F238E27FC236}">
                <a16:creationId xmlns:a16="http://schemas.microsoft.com/office/drawing/2014/main" id="{C55D8E4D-D533-BDA6-D0C6-753CA6D62889}"/>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635426" y="606641"/>
            <a:ext cx="17262368" cy="844118"/>
            <a:chOff x="0" y="0"/>
            <a:chExt cx="23016491" cy="1125490"/>
          </a:xfrm>
        </p:grpSpPr>
        <p:grpSp>
          <p:nvGrpSpPr>
            <p:cNvPr id="5" name="Group 5"/>
            <p:cNvGrpSpPr/>
            <p:nvPr/>
          </p:nvGrpSpPr>
          <p:grpSpPr>
            <a:xfrm>
              <a:off x="0" y="0"/>
              <a:ext cx="23016491" cy="1125490"/>
              <a:chOff x="0" y="0"/>
              <a:chExt cx="4546467" cy="222319"/>
            </a:xfrm>
          </p:grpSpPr>
          <p:sp>
            <p:nvSpPr>
              <p:cNvPr id="6" name="Freeform 6"/>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endParaRPr lang="en-US"/>
              </a:p>
            </p:txBody>
          </p:sp>
          <p:sp>
            <p:nvSpPr>
              <p:cNvPr id="7" name="TextBox 7"/>
              <p:cNvSpPr txBox="1"/>
              <p:nvPr/>
            </p:nvSpPr>
            <p:spPr>
              <a:xfrm>
                <a:off x="0" y="-38100"/>
                <a:ext cx="4546467" cy="260419"/>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endParaRPr lang="en-US"/>
            </a:p>
          </p:txBody>
        </p:sp>
        <p:sp>
          <p:nvSpPr>
            <p:cNvPr id="9" name="AutoShape 9"/>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endParaRPr lang="en-US"/>
            </a:p>
          </p:txBody>
        </p:sp>
        <p:sp>
          <p:nvSpPr>
            <p:cNvPr id="10" name="AutoShape 10"/>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endParaRPr lang="en-US"/>
            </a:p>
          </p:txBody>
        </p:sp>
        <p:grpSp>
          <p:nvGrpSpPr>
            <p:cNvPr id="11" name="Group 11"/>
            <p:cNvGrpSpPr/>
            <p:nvPr/>
          </p:nvGrpSpPr>
          <p:grpSpPr>
            <a:xfrm>
              <a:off x="21430813" y="361957"/>
              <a:ext cx="385123" cy="389674"/>
              <a:chOff x="0" y="0"/>
              <a:chExt cx="76074" cy="76973"/>
            </a:xfrm>
          </p:grpSpPr>
          <p:sp>
            <p:nvSpPr>
              <p:cNvPr id="12" name="Freeform 12"/>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endParaRPr lang="en-US"/>
              </a:p>
            </p:txBody>
          </p:sp>
          <p:sp>
            <p:nvSpPr>
              <p:cNvPr id="13" name="TextBox 13"/>
              <p:cNvSpPr txBox="1"/>
              <p:nvPr/>
            </p:nvSpPr>
            <p:spPr>
              <a:xfrm>
                <a:off x="0" y="-38100"/>
                <a:ext cx="76074" cy="115073"/>
              </a:xfrm>
              <a:prstGeom prst="rect">
                <a:avLst/>
              </a:prstGeom>
            </p:spPr>
            <p:txBody>
              <a:bodyPr lIns="50800" tIns="50800" rIns="50800" bIns="50800" rtlCol="0" anchor="ctr"/>
              <a:lstStyle/>
              <a:p>
                <a:pPr algn="ctr">
                  <a:lnSpc>
                    <a:spcPts val="2659"/>
                  </a:lnSpc>
                </a:pPr>
                <a:endParaRPr/>
              </a:p>
            </p:txBody>
          </p:sp>
        </p:grpSp>
      </p:grpSp>
      <p:sp>
        <p:nvSpPr>
          <p:cNvPr id="15" name="TextBox 15"/>
          <p:cNvSpPr txBox="1"/>
          <p:nvPr/>
        </p:nvSpPr>
        <p:spPr>
          <a:xfrm>
            <a:off x="3352800" y="1955049"/>
            <a:ext cx="7772400" cy="1141723"/>
          </a:xfrm>
          <a:prstGeom prst="rect">
            <a:avLst/>
          </a:prstGeom>
        </p:spPr>
        <p:txBody>
          <a:bodyPr wrap="square" lIns="0" tIns="0" rIns="0" bIns="0" rtlCol="0" anchor="t">
            <a:spAutoFit/>
          </a:bodyPr>
          <a:lstStyle/>
          <a:p>
            <a:pPr marL="0" lvl="0" indent="0" algn="l">
              <a:lnSpc>
                <a:spcPts val="10260"/>
              </a:lnSpc>
              <a:spcBef>
                <a:spcPct val="0"/>
              </a:spcBef>
            </a:pPr>
            <a:r>
              <a:rPr lang="ro-RO" sz="4000" dirty="0">
                <a:solidFill>
                  <a:srgbClr val="FFFFFF"/>
                </a:solidFill>
                <a:latin typeface="Fira Code"/>
              </a:rPr>
              <a:t>Elementul de senzoristică</a:t>
            </a:r>
            <a:endParaRPr lang="en-US" sz="4000" u="none" strike="noStrike" dirty="0">
              <a:solidFill>
                <a:srgbClr val="FFFFFF"/>
              </a:solidFill>
              <a:latin typeface="Fira Code"/>
            </a:endParaRPr>
          </a:p>
        </p:txBody>
      </p:sp>
      <p:sp>
        <p:nvSpPr>
          <p:cNvPr id="16" name="TextBox 16"/>
          <p:cNvSpPr txBox="1"/>
          <p:nvPr/>
        </p:nvSpPr>
        <p:spPr>
          <a:xfrm>
            <a:off x="1028700" y="2119280"/>
            <a:ext cx="2776475" cy="1259518"/>
          </a:xfrm>
          <a:prstGeom prst="rect">
            <a:avLst/>
          </a:prstGeom>
        </p:spPr>
        <p:txBody>
          <a:bodyPr lIns="0" tIns="0" rIns="0" bIns="0" rtlCol="0" anchor="t">
            <a:spAutoFit/>
          </a:bodyPr>
          <a:lstStyle/>
          <a:p>
            <a:pPr marL="0" lvl="0" indent="0" algn="l">
              <a:lnSpc>
                <a:spcPts val="10260"/>
              </a:lnSpc>
              <a:spcBef>
                <a:spcPct val="0"/>
              </a:spcBef>
            </a:pPr>
            <a:r>
              <a:rPr lang="en-US" sz="7328" dirty="0">
                <a:solidFill>
                  <a:srgbClr val="7030A0"/>
                </a:solidFill>
                <a:latin typeface="Fira Code"/>
              </a:rPr>
              <a:t>{</a:t>
            </a:r>
            <a:r>
              <a:rPr lang="en-US" sz="7328" u="none" strike="noStrike" dirty="0">
                <a:solidFill>
                  <a:srgbClr val="7030A0"/>
                </a:solidFill>
                <a:latin typeface="Fira Code"/>
              </a:rPr>
              <a:t>01}</a:t>
            </a:r>
          </a:p>
        </p:txBody>
      </p:sp>
      <p:sp>
        <p:nvSpPr>
          <p:cNvPr id="17" name="TextBox 17"/>
          <p:cNvSpPr txBox="1"/>
          <p:nvPr/>
        </p:nvSpPr>
        <p:spPr>
          <a:xfrm>
            <a:off x="1028700" y="3449107"/>
            <a:ext cx="15679836" cy="1090683"/>
          </a:xfrm>
          <a:prstGeom prst="rect">
            <a:avLst/>
          </a:prstGeom>
        </p:spPr>
        <p:txBody>
          <a:bodyPr wrap="square" lIns="0" tIns="0" rIns="0" bIns="0" rtlCol="0" anchor="t">
            <a:spAutoFit/>
          </a:bodyPr>
          <a:lstStyle/>
          <a:p>
            <a:pPr marL="285750" lvl="0" indent="-285750" algn="l">
              <a:lnSpc>
                <a:spcPts val="2939"/>
              </a:lnSpc>
              <a:spcBef>
                <a:spcPct val="0"/>
              </a:spcBef>
              <a:buFont typeface="Arial" panose="020B0604020202020204" pitchFamily="34" charset="0"/>
              <a:buChar char="•"/>
            </a:pPr>
            <a:r>
              <a:rPr lang="ro-RO" sz="1800" dirty="0">
                <a:solidFill>
                  <a:schemeClr val="bg1">
                    <a:lumMod val="95000"/>
                  </a:schemeClr>
                </a:solidFill>
                <a:effectLst/>
                <a:latin typeface="Fira Code" panose="020B0809050000020004" pitchFamily="49" charset="0"/>
                <a:ea typeface="Fira Code" panose="020B0809050000020004" pitchFamily="49" charset="0"/>
                <a:cs typeface="Fira Code" panose="020B0809050000020004" pitchFamily="49" charset="0"/>
              </a:rPr>
              <a:t>Stația meteorologică are abilitatea de a înregistra date despre umiditate, presiune, temperatură, viteza vântului, intensitatea luminoasă și ceață.</a:t>
            </a:r>
          </a:p>
          <a:p>
            <a:pPr marL="285750" lvl="0" indent="-285750" algn="l">
              <a:lnSpc>
                <a:spcPts val="2939"/>
              </a:lnSpc>
              <a:spcBef>
                <a:spcPct val="0"/>
              </a:spcBef>
              <a:buFont typeface="Arial" panose="020B0604020202020204" pitchFamily="34" charset="0"/>
              <a:buChar char="•"/>
            </a:pPr>
            <a:endParaRPr lang="ro-RO" sz="1800" dirty="0">
              <a:solidFill>
                <a:schemeClr val="bg1">
                  <a:lumMod val="95000"/>
                </a:schemeClr>
              </a:solidFill>
              <a:effectLst/>
              <a:latin typeface="Fira Code" panose="020B0809050000020004" pitchFamily="49" charset="0"/>
              <a:ea typeface="Fira Code" panose="020B0809050000020004" pitchFamily="49" charset="0"/>
              <a:cs typeface="Fira Code" panose="020B0809050000020004" pitchFamily="49" charset="0"/>
            </a:endParaRPr>
          </a:p>
        </p:txBody>
      </p:sp>
      <p:sp>
        <p:nvSpPr>
          <p:cNvPr id="18" name="AutoShape 18"/>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endParaRPr lang="en-US"/>
          </a:p>
        </p:txBody>
      </p:sp>
      <p:pic>
        <p:nvPicPr>
          <p:cNvPr id="1026" name="Picture 2">
            <a:extLst>
              <a:ext uri="{FF2B5EF4-FFF2-40B4-BE49-F238E27FC236}">
                <a16:creationId xmlns:a16="http://schemas.microsoft.com/office/drawing/2014/main" id="{592D4546-E53B-68EF-A662-E5B87BDC4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778869"/>
            <a:ext cx="13230225" cy="6324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8">
            <a:extLst>
              <a:ext uri="{FF2B5EF4-FFF2-40B4-BE49-F238E27FC236}">
                <a16:creationId xmlns:a16="http://schemas.microsoft.com/office/drawing/2014/main" id="{0DCFD8C1-C14D-21EF-A434-8B0B16ECDD5F}"/>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35426" y="606641"/>
            <a:ext cx="17262368" cy="844118"/>
            <a:chOff x="0" y="0"/>
            <a:chExt cx="23016491" cy="1125490"/>
          </a:xfrm>
        </p:grpSpPr>
        <p:grpSp>
          <p:nvGrpSpPr>
            <p:cNvPr id="3" name="Group 3"/>
            <p:cNvGrpSpPr/>
            <p:nvPr/>
          </p:nvGrpSpPr>
          <p:grpSpPr>
            <a:xfrm>
              <a:off x="0" y="0"/>
              <a:ext cx="23016491" cy="1125490"/>
              <a:chOff x="0" y="0"/>
              <a:chExt cx="4546467" cy="222319"/>
            </a:xfrm>
          </p:grpSpPr>
          <p:sp>
            <p:nvSpPr>
              <p:cNvPr id="4" name="Freeform 4"/>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38100"/>
                <a:ext cx="4546467" cy="2604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AutoShape 6"/>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AutoShape 7"/>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AutoShape 8"/>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9" name="Group 9"/>
            <p:cNvGrpSpPr/>
            <p:nvPr/>
          </p:nvGrpSpPr>
          <p:grpSpPr>
            <a:xfrm>
              <a:off x="21430813" y="361957"/>
              <a:ext cx="385123" cy="389674"/>
              <a:chOff x="0" y="0"/>
              <a:chExt cx="76074" cy="76973"/>
            </a:xfrm>
          </p:grpSpPr>
          <p:sp>
            <p:nvSpPr>
              <p:cNvPr id="10" name="Freeform 10"/>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a:off x="0" y="-38100"/>
                <a:ext cx="76074" cy="11507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15" name="TextBox 15"/>
          <p:cNvSpPr txBox="1"/>
          <p:nvPr/>
        </p:nvSpPr>
        <p:spPr>
          <a:xfrm>
            <a:off x="1028700" y="1893971"/>
            <a:ext cx="17259300" cy="2588273"/>
          </a:xfrm>
          <a:prstGeom prst="rect">
            <a:avLst/>
          </a:prstGeom>
        </p:spPr>
        <p:txBody>
          <a:bodyPr lIns="0" tIns="0" rIns="0" bIns="0" rtlCol="0" anchor="t">
            <a:spAutoFit/>
          </a:bodyPr>
          <a:lstStyle/>
          <a:p>
            <a:pPr marL="0" marR="0" lvl="0" indent="0" algn="l" defTabSz="914400" rtl="0" eaLnBrk="1" fontAlgn="auto" latinLnBrk="0" hangingPunct="1">
              <a:lnSpc>
                <a:spcPts val="10260"/>
              </a:lnSpc>
              <a:spcBef>
                <a:spcPct val="0"/>
              </a:spcBef>
              <a:spcAft>
                <a:spcPts val="0"/>
              </a:spcAft>
              <a:buClrTx/>
              <a:buSzTx/>
              <a:buFontTx/>
              <a:buNone/>
              <a:tabLst/>
              <a:defRPr/>
            </a:pPr>
            <a:r>
              <a:rPr kumimoji="0" lang="ro-RO" sz="7328" b="0" i="0" u="none" strike="noStrike" kern="1200" cap="none" spc="0" normalizeH="0" baseline="0" noProof="0" dirty="0">
                <a:ln>
                  <a:noFill/>
                </a:ln>
                <a:solidFill>
                  <a:srgbClr val="7030A0"/>
                </a:solidFill>
                <a:effectLst/>
                <a:uLnTx/>
                <a:uFillTx/>
                <a:latin typeface="Fira Code"/>
                <a:ea typeface="+mn-ea"/>
                <a:cs typeface="+mn-cs"/>
              </a:rPr>
              <a:t>Se</a:t>
            </a:r>
            <a:r>
              <a:rPr lang="ro-RO" sz="7328" dirty="0">
                <a:solidFill>
                  <a:srgbClr val="7030A0"/>
                </a:solidFill>
                <a:latin typeface="Fira Code"/>
              </a:rPr>
              <a:t>nzorii folosiți și funcționarea lor</a:t>
            </a:r>
            <a:endParaRPr kumimoji="0" lang="en-US" sz="7328" b="0" i="0" u="none" strike="noStrike" kern="1200" cap="none" spc="0" normalizeH="0" baseline="0" noProof="0" dirty="0">
              <a:ln>
                <a:noFill/>
              </a:ln>
              <a:solidFill>
                <a:srgbClr val="7030A0"/>
              </a:solidFill>
              <a:effectLst/>
              <a:uLnTx/>
              <a:uFillTx/>
              <a:latin typeface="Fira Code"/>
              <a:ea typeface="+mn-ea"/>
              <a:cs typeface="+mn-cs"/>
            </a:endParaRPr>
          </a:p>
        </p:txBody>
      </p:sp>
      <p:sp>
        <p:nvSpPr>
          <p:cNvPr id="16" name="TextBox 16"/>
          <p:cNvSpPr txBox="1"/>
          <p:nvPr/>
        </p:nvSpPr>
        <p:spPr>
          <a:xfrm>
            <a:off x="1028700" y="5326009"/>
            <a:ext cx="8953500" cy="1845826"/>
          </a:xfrm>
          <a:prstGeom prst="rect">
            <a:avLst/>
          </a:prstGeom>
        </p:spPr>
        <p:txBody>
          <a:bodyPr wrap="square" lIns="0" tIns="0" rIns="0" bIns="0" rtlCol="0" anchor="t">
            <a:spAutoFit/>
          </a:bodyPr>
          <a:lstStyle/>
          <a:p>
            <a:pPr marL="0" marR="0" lvl="0" indent="0" algn="l" defTabSz="914400" rtl="0" eaLnBrk="1" fontAlgn="auto" latinLnBrk="0" hangingPunct="1">
              <a:lnSpc>
                <a:spcPts val="2939"/>
              </a:lnSpc>
              <a:spcBef>
                <a:spcPct val="0"/>
              </a:spcBef>
              <a:spcAft>
                <a:spcPts val="0"/>
              </a:spcAft>
              <a:buClrTx/>
              <a:buSzTx/>
              <a:buFontTx/>
              <a:buNone/>
              <a:tabLst/>
              <a:defRPr/>
            </a:pPr>
            <a:r>
              <a:rPr lang="ro-RO" sz="2099" dirty="0">
                <a:solidFill>
                  <a:srgbClr val="FFFFFF"/>
                </a:solidFill>
                <a:latin typeface="Fira Code"/>
              </a:rPr>
              <a:t>1. Senzorul de umiditate și temperatură(DHT22)</a:t>
            </a:r>
          </a:p>
          <a:p>
            <a:pPr marL="0" marR="0" lvl="0" indent="0" algn="l" defTabSz="914400" rtl="0" eaLnBrk="1" fontAlgn="auto" latinLnBrk="0" hangingPunct="1">
              <a:lnSpc>
                <a:spcPts val="2939"/>
              </a:lnSpc>
              <a:spcBef>
                <a:spcPct val="0"/>
              </a:spcBef>
              <a:spcAft>
                <a:spcPts val="0"/>
              </a:spcAft>
              <a:buClrTx/>
              <a:buSzTx/>
              <a:buFontTx/>
              <a:buNone/>
              <a:tabLst/>
              <a:defRPr/>
            </a:pPr>
            <a:r>
              <a:rPr kumimoji="0" lang="ro-RO" sz="2099" b="0" i="0" u="none" strike="noStrike" kern="1200" cap="none" spc="0" normalizeH="0" baseline="0" noProof="0" dirty="0">
                <a:ln>
                  <a:noFill/>
                </a:ln>
                <a:solidFill>
                  <a:srgbClr val="FFFFFF"/>
                </a:solidFill>
                <a:effectLst/>
                <a:uLnTx/>
                <a:uFillTx/>
                <a:latin typeface="Fira Code"/>
                <a:ea typeface="+mn-ea"/>
                <a:cs typeface="+mn-cs"/>
              </a:rPr>
              <a:t>2. Senzorul de măsurare a vitezei vântului(Anemometru)</a:t>
            </a:r>
          </a:p>
          <a:p>
            <a:pPr marL="0" marR="0" lvl="0" indent="0" algn="l" defTabSz="914400" rtl="0" eaLnBrk="1" fontAlgn="auto" latinLnBrk="0" hangingPunct="1">
              <a:lnSpc>
                <a:spcPts val="2939"/>
              </a:lnSpc>
              <a:spcBef>
                <a:spcPct val="0"/>
              </a:spcBef>
              <a:spcAft>
                <a:spcPts val="0"/>
              </a:spcAft>
              <a:buClrTx/>
              <a:buSzTx/>
              <a:buFontTx/>
              <a:buNone/>
              <a:tabLst/>
              <a:defRPr/>
            </a:pPr>
            <a:r>
              <a:rPr lang="ro-RO" sz="2099" dirty="0">
                <a:solidFill>
                  <a:srgbClr val="FFFFFF"/>
                </a:solidFill>
                <a:latin typeface="Fira Code"/>
              </a:rPr>
              <a:t>3. Senzorul de intensitate a luminii(Fotorezistor)</a:t>
            </a:r>
          </a:p>
          <a:p>
            <a:pPr marL="0" marR="0" lvl="0" indent="0" algn="l" defTabSz="914400" rtl="0" eaLnBrk="1" fontAlgn="auto" latinLnBrk="0" hangingPunct="1">
              <a:lnSpc>
                <a:spcPts val="2939"/>
              </a:lnSpc>
              <a:spcBef>
                <a:spcPct val="0"/>
              </a:spcBef>
              <a:spcAft>
                <a:spcPts val="0"/>
              </a:spcAft>
              <a:buClrTx/>
              <a:buSzTx/>
              <a:buFontTx/>
              <a:buNone/>
              <a:tabLst/>
              <a:defRPr/>
            </a:pPr>
            <a:r>
              <a:rPr kumimoji="0" lang="ro-RO" sz="2099" b="0" i="0" u="none" strike="noStrike" kern="1200" cap="none" spc="0" normalizeH="0" baseline="0" noProof="0" dirty="0">
                <a:ln>
                  <a:noFill/>
                </a:ln>
                <a:solidFill>
                  <a:srgbClr val="FFFFFF"/>
                </a:solidFill>
                <a:effectLst/>
                <a:uLnTx/>
                <a:uFillTx/>
                <a:latin typeface="Fira Code"/>
                <a:ea typeface="+mn-ea"/>
                <a:cs typeface="+mn-cs"/>
              </a:rPr>
              <a:t>4. Senzorul </a:t>
            </a:r>
            <a:r>
              <a:rPr lang="ro-RO" sz="2099" dirty="0">
                <a:solidFill>
                  <a:srgbClr val="FFFFFF"/>
                </a:solidFill>
                <a:latin typeface="Fira Code"/>
              </a:rPr>
              <a:t>de detecție a ceții(APDS-9930)</a:t>
            </a:r>
          </a:p>
          <a:p>
            <a:pPr marL="0" marR="0" lvl="0" indent="0" algn="l" defTabSz="914400" rtl="0" eaLnBrk="1" fontAlgn="auto" latinLnBrk="0" hangingPunct="1">
              <a:lnSpc>
                <a:spcPts val="2939"/>
              </a:lnSpc>
              <a:spcBef>
                <a:spcPct val="0"/>
              </a:spcBef>
              <a:spcAft>
                <a:spcPts val="0"/>
              </a:spcAft>
              <a:buClrTx/>
              <a:buSzTx/>
              <a:buFontTx/>
              <a:buNone/>
              <a:tabLst/>
              <a:defRPr/>
            </a:pPr>
            <a:r>
              <a:rPr kumimoji="0" lang="ro-RO" sz="2099" b="0" i="0" u="none" strike="noStrike" kern="1200" cap="none" spc="0" normalizeH="0" baseline="0" noProof="0" dirty="0">
                <a:ln>
                  <a:noFill/>
                </a:ln>
                <a:solidFill>
                  <a:srgbClr val="FFFFFF"/>
                </a:solidFill>
                <a:effectLst/>
                <a:uLnTx/>
                <a:uFillTx/>
                <a:latin typeface="Fira Code"/>
                <a:ea typeface="+mn-ea"/>
                <a:cs typeface="+mn-cs"/>
              </a:rPr>
              <a:t>5. Senzorul de presiune atmosferică(BMP180)</a:t>
            </a:r>
            <a:endParaRPr kumimoji="0" lang="en-US" sz="2099" b="0" i="0" u="none" strike="noStrike" kern="1200" cap="none" spc="0" normalizeH="0" baseline="0" noProof="0" dirty="0">
              <a:ln>
                <a:noFill/>
              </a:ln>
              <a:solidFill>
                <a:srgbClr val="FFFFFF"/>
              </a:solidFill>
              <a:effectLst/>
              <a:uLnTx/>
              <a:uFillTx/>
              <a:latin typeface="Fira Code"/>
              <a:ea typeface="+mn-ea"/>
              <a:cs typeface="+mn-cs"/>
            </a:endParaRPr>
          </a:p>
        </p:txBody>
      </p:sp>
      <p:sp>
        <p:nvSpPr>
          <p:cNvPr id="17" name="AutoShape 17"/>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050" name="Picture 2" descr="DHT22 Tutorial for Raspberry Pi | Rototron">
            <a:extLst>
              <a:ext uri="{FF2B5EF4-FFF2-40B4-BE49-F238E27FC236}">
                <a16:creationId xmlns:a16="http://schemas.microsoft.com/office/drawing/2014/main" id="{C3A95404-A238-3CB8-47FD-ACFB543474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08" y="7713878"/>
            <a:ext cx="2933700" cy="20859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ight Sensor LDR | 3D CAD Model Library | GrabCAD">
            <a:extLst>
              <a:ext uri="{FF2B5EF4-FFF2-40B4-BE49-F238E27FC236}">
                <a16:creationId xmlns:a16="http://schemas.microsoft.com/office/drawing/2014/main" id="{6A8B0960-D22A-3850-C9F9-CC94895BCE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flipV="1">
            <a:off x="4469884" y="7156665"/>
            <a:ext cx="426720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JMCU 9930 APDS-9930 Digital Proximity And Ambient Light Sensor For Arduino  - Rytronics.in">
            <a:extLst>
              <a:ext uri="{FF2B5EF4-FFF2-40B4-BE49-F238E27FC236}">
                <a16:creationId xmlns:a16="http://schemas.microsoft.com/office/drawing/2014/main" id="{28528C48-B83A-15F0-A603-7BDA3A0362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000" t="24400" r="22800" b="32399"/>
          <a:stretch/>
        </p:blipFill>
        <p:spPr bwMode="auto">
          <a:xfrm rot="16200000">
            <a:off x="10401300" y="7728164"/>
            <a:ext cx="24384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MP180 Digital Barometric Pressure Sensor Board Module Arduino Compatible –  TOMSON ELECTRONICS">
            <a:extLst>
              <a:ext uri="{FF2B5EF4-FFF2-40B4-BE49-F238E27FC236}">
                <a16:creationId xmlns:a16="http://schemas.microsoft.com/office/drawing/2014/main" id="{C4794AAC-0705-20F2-5C68-5FAD4FE6F8D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640" t="35938" r="30173" b="29204"/>
          <a:stretch/>
        </p:blipFill>
        <p:spPr bwMode="auto">
          <a:xfrm>
            <a:off x="14920373" y="1976021"/>
            <a:ext cx="2743200" cy="226662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S 555 dc motor RS-555PH electric motor For Hair Dryer - RIC MOTOR">
            <a:extLst>
              <a:ext uri="{FF2B5EF4-FFF2-40B4-BE49-F238E27FC236}">
                <a16:creationId xmlns:a16="http://schemas.microsoft.com/office/drawing/2014/main" id="{9F5ED8DC-86D6-D3FB-4C3E-4225CE81F7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31854" y="6487974"/>
            <a:ext cx="3744214" cy="25528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8">
            <a:extLst>
              <a:ext uri="{FF2B5EF4-FFF2-40B4-BE49-F238E27FC236}">
                <a16:creationId xmlns:a16="http://schemas.microsoft.com/office/drawing/2014/main" id="{2BB667B7-9901-E8E3-8195-97B7C5B0768D}"/>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extLst>
      <p:ext uri="{BB962C8B-B14F-4D97-AF65-F5344CB8AC3E}">
        <p14:creationId xmlns:p14="http://schemas.microsoft.com/office/powerpoint/2010/main" val="3806248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14400" y="3770156"/>
            <a:ext cx="6750096" cy="836755"/>
            <a:chOff x="0" y="0"/>
            <a:chExt cx="969422" cy="220380"/>
          </a:xfrm>
        </p:grpSpPr>
        <p:sp>
          <p:nvSpPr>
            <p:cNvPr id="3" name="Freeform 3"/>
            <p:cNvSpPr/>
            <p:nvPr/>
          </p:nvSpPr>
          <p:spPr>
            <a:xfrm>
              <a:off x="0" y="0"/>
              <a:ext cx="969422" cy="220380"/>
            </a:xfrm>
            <a:custGeom>
              <a:avLst/>
              <a:gdLst/>
              <a:ahLst/>
              <a:cxnLst/>
              <a:rect l="l" t="t" r="r" b="b"/>
              <a:pathLst>
                <a:path w="969422" h="220380">
                  <a:moveTo>
                    <a:pt x="39963" y="0"/>
                  </a:moveTo>
                  <a:lnTo>
                    <a:pt x="929458" y="0"/>
                  </a:lnTo>
                  <a:cubicBezTo>
                    <a:pt x="951530" y="0"/>
                    <a:pt x="969422" y="17892"/>
                    <a:pt x="969422" y="39963"/>
                  </a:cubicBezTo>
                  <a:lnTo>
                    <a:pt x="969422" y="180416"/>
                  </a:lnTo>
                  <a:cubicBezTo>
                    <a:pt x="969422" y="202488"/>
                    <a:pt x="951530" y="220380"/>
                    <a:pt x="929458" y="220380"/>
                  </a:cubicBezTo>
                  <a:lnTo>
                    <a:pt x="39963" y="220380"/>
                  </a:lnTo>
                  <a:cubicBezTo>
                    <a:pt x="17892" y="220380"/>
                    <a:pt x="0" y="202488"/>
                    <a:pt x="0" y="180416"/>
                  </a:cubicBezTo>
                  <a:lnTo>
                    <a:pt x="0" y="39963"/>
                  </a:lnTo>
                  <a:cubicBezTo>
                    <a:pt x="0" y="17892"/>
                    <a:pt x="17892" y="0"/>
                    <a:pt x="39963" y="0"/>
                  </a:cubicBezTo>
                  <a:close/>
                </a:path>
              </a:pathLst>
            </a:custGeom>
            <a:solidFill>
              <a:srgbClr val="FFC53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0" y="-38100"/>
              <a:ext cx="969422" cy="25848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2"/>
          <p:cNvGrpSpPr/>
          <p:nvPr/>
        </p:nvGrpSpPr>
        <p:grpSpPr>
          <a:xfrm>
            <a:off x="635426" y="606641"/>
            <a:ext cx="17262368" cy="844118"/>
            <a:chOff x="0" y="0"/>
            <a:chExt cx="23016491" cy="1125490"/>
          </a:xfrm>
        </p:grpSpPr>
        <p:grpSp>
          <p:nvGrpSpPr>
            <p:cNvPr id="13" name="Group 13"/>
            <p:cNvGrpSpPr/>
            <p:nvPr/>
          </p:nvGrpSpPr>
          <p:grpSpPr>
            <a:xfrm>
              <a:off x="0" y="0"/>
              <a:ext cx="23016491" cy="1125490"/>
              <a:chOff x="0" y="0"/>
              <a:chExt cx="4546467" cy="222319"/>
            </a:xfrm>
          </p:grpSpPr>
          <p:sp>
            <p:nvSpPr>
              <p:cNvPr id="14" name="Freeform 14"/>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5"/>
              <p:cNvSpPr txBox="1"/>
              <p:nvPr/>
            </p:nvSpPr>
            <p:spPr>
              <a:xfrm>
                <a:off x="0" y="-38100"/>
                <a:ext cx="4546467" cy="2604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AutoShape 16"/>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AutoShape 17"/>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AutoShape 18"/>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9" name="Group 19"/>
            <p:cNvGrpSpPr/>
            <p:nvPr/>
          </p:nvGrpSpPr>
          <p:grpSpPr>
            <a:xfrm>
              <a:off x="21430813" y="361957"/>
              <a:ext cx="385123" cy="389674"/>
              <a:chOff x="0" y="0"/>
              <a:chExt cx="76074" cy="76973"/>
            </a:xfrm>
          </p:grpSpPr>
          <p:sp>
            <p:nvSpPr>
              <p:cNvPr id="20" name="Freeform 20"/>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21"/>
              <p:cNvSpPr txBox="1"/>
              <p:nvPr/>
            </p:nvSpPr>
            <p:spPr>
              <a:xfrm>
                <a:off x="0" y="-38100"/>
                <a:ext cx="76074" cy="11507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23" name="TextBox 23"/>
          <p:cNvSpPr txBox="1"/>
          <p:nvPr/>
        </p:nvSpPr>
        <p:spPr>
          <a:xfrm>
            <a:off x="914400" y="2265230"/>
            <a:ext cx="16687800" cy="1267398"/>
          </a:xfrm>
          <a:prstGeom prst="rect">
            <a:avLst/>
          </a:prstGeom>
        </p:spPr>
        <p:txBody>
          <a:bodyPr wrap="square" lIns="0" tIns="0" rIns="0" bIns="0" rtlCol="0" anchor="t">
            <a:spAutoFit/>
          </a:bodyPr>
          <a:lstStyle/>
          <a:p>
            <a:pPr marL="0" marR="0" lvl="0" indent="0" algn="l" defTabSz="914400" rtl="0" eaLnBrk="1" fontAlgn="auto" latinLnBrk="0" hangingPunct="1">
              <a:lnSpc>
                <a:spcPts val="10260"/>
              </a:lnSpc>
              <a:spcBef>
                <a:spcPct val="0"/>
              </a:spcBef>
              <a:spcAft>
                <a:spcPts val="0"/>
              </a:spcAft>
              <a:buClrTx/>
              <a:buSzTx/>
              <a:buFontTx/>
              <a:buNone/>
              <a:tabLst/>
              <a:defRPr/>
            </a:pPr>
            <a:r>
              <a:rPr kumimoji="0" lang="ro-RO" sz="7328" b="0" i="0" u="none" strike="noStrike" kern="1200" cap="none" spc="0" normalizeH="0" baseline="0" noProof="0" dirty="0">
                <a:ln>
                  <a:noFill/>
                </a:ln>
                <a:solidFill>
                  <a:srgbClr val="7030A0"/>
                </a:solidFill>
                <a:effectLst/>
                <a:uLnTx/>
                <a:uFillTx/>
                <a:latin typeface="Fira Code"/>
                <a:ea typeface="+mn-ea"/>
                <a:cs typeface="+mn-cs"/>
              </a:rPr>
              <a:t>Schemele Bloc ale circuitelor</a:t>
            </a:r>
            <a:r>
              <a:rPr kumimoji="0" lang="en-US" sz="7328" b="0" i="0" u="none" strike="noStrike" kern="1200" cap="none" spc="0" normalizeH="0" baseline="0" noProof="0" dirty="0">
                <a:ln>
                  <a:noFill/>
                </a:ln>
                <a:solidFill>
                  <a:srgbClr val="7030A0"/>
                </a:solidFill>
                <a:effectLst/>
                <a:uLnTx/>
                <a:uFillTx/>
                <a:latin typeface="Fira Code"/>
                <a:ea typeface="+mn-ea"/>
                <a:cs typeface="+mn-cs"/>
              </a:rPr>
              <a:t> </a:t>
            </a:r>
          </a:p>
        </p:txBody>
      </p:sp>
      <p:sp>
        <p:nvSpPr>
          <p:cNvPr id="24" name="TextBox 24"/>
          <p:cNvSpPr txBox="1"/>
          <p:nvPr/>
        </p:nvSpPr>
        <p:spPr>
          <a:xfrm>
            <a:off x="1028701" y="3670796"/>
            <a:ext cx="6515100" cy="910955"/>
          </a:xfrm>
          <a:prstGeom prst="rect">
            <a:avLst/>
          </a:prstGeom>
        </p:spPr>
        <p:txBody>
          <a:bodyPr wrap="square" lIns="0" tIns="0" rIns="0" bIns="0" rtlCol="0" anchor="t">
            <a:spAutoFit/>
          </a:bodyPr>
          <a:lstStyle/>
          <a:p>
            <a:pPr marL="0" marR="0" lvl="0" indent="0" algn="ctr" defTabSz="914400" rtl="0" eaLnBrk="1" fontAlgn="auto" latinLnBrk="0" hangingPunct="1">
              <a:lnSpc>
                <a:spcPts val="7386"/>
              </a:lnSpc>
              <a:spcBef>
                <a:spcPct val="0"/>
              </a:spcBef>
              <a:spcAft>
                <a:spcPts val="0"/>
              </a:spcAft>
              <a:buClrTx/>
              <a:buSzTx/>
              <a:buFontTx/>
              <a:buNone/>
              <a:tabLst/>
              <a:defRPr/>
            </a:pPr>
            <a:r>
              <a:rPr kumimoji="0" lang="en-US" sz="5275" b="0" i="0" u="none" strike="noStrike" kern="1200" cap="none" spc="0" normalizeH="0" baseline="0" noProof="0" dirty="0">
                <a:ln>
                  <a:noFill/>
                </a:ln>
                <a:solidFill>
                  <a:srgbClr val="FFFFFF"/>
                </a:solidFill>
                <a:effectLst/>
                <a:uLnTx/>
                <a:uFillTx/>
                <a:latin typeface="Fira Code"/>
                <a:ea typeface="+mn-ea"/>
                <a:cs typeface="+mn-cs"/>
              </a:rPr>
              <a:t>S</a:t>
            </a:r>
            <a:r>
              <a:rPr kumimoji="0" lang="ro-RO" sz="5275" b="0" i="0" u="none" strike="noStrike" kern="1200" cap="none" spc="0" normalizeH="0" baseline="0" noProof="0" dirty="0">
                <a:ln>
                  <a:noFill/>
                </a:ln>
                <a:solidFill>
                  <a:srgbClr val="FFFFFF"/>
                </a:solidFill>
                <a:effectLst/>
                <a:uLnTx/>
                <a:uFillTx/>
                <a:latin typeface="Fira Code"/>
                <a:ea typeface="+mn-ea"/>
                <a:cs typeface="+mn-cs"/>
              </a:rPr>
              <a:t>chema Bloc 1</a:t>
            </a:r>
            <a:endParaRPr kumimoji="0" lang="en-US" sz="5275" b="0" i="0" u="none" strike="noStrike" kern="1200" cap="none" spc="0" normalizeH="0" baseline="0" noProof="0" dirty="0">
              <a:ln>
                <a:noFill/>
              </a:ln>
              <a:solidFill>
                <a:srgbClr val="FFFFFF"/>
              </a:solidFill>
              <a:effectLst/>
              <a:uLnTx/>
              <a:uFillTx/>
              <a:latin typeface="Fira Code"/>
              <a:ea typeface="+mn-ea"/>
              <a:cs typeface="+mn-cs"/>
            </a:endParaRPr>
          </a:p>
        </p:txBody>
      </p:sp>
      <p:sp>
        <p:nvSpPr>
          <p:cNvPr id="30" name="AutoShape 30"/>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1" name="Group 2">
            <a:extLst>
              <a:ext uri="{FF2B5EF4-FFF2-40B4-BE49-F238E27FC236}">
                <a16:creationId xmlns:a16="http://schemas.microsoft.com/office/drawing/2014/main" id="{12690B72-8183-E574-72B1-86DE54697E69}"/>
              </a:ext>
            </a:extLst>
          </p:cNvPr>
          <p:cNvGrpSpPr/>
          <p:nvPr/>
        </p:nvGrpSpPr>
        <p:grpSpPr>
          <a:xfrm>
            <a:off x="10277099" y="3771629"/>
            <a:ext cx="6750096" cy="836755"/>
            <a:chOff x="0" y="0"/>
            <a:chExt cx="969422" cy="220380"/>
          </a:xfrm>
        </p:grpSpPr>
        <p:sp>
          <p:nvSpPr>
            <p:cNvPr id="31" name="Freeform 3">
              <a:extLst>
                <a:ext uri="{FF2B5EF4-FFF2-40B4-BE49-F238E27FC236}">
                  <a16:creationId xmlns:a16="http://schemas.microsoft.com/office/drawing/2014/main" id="{CE80EB70-5558-8FB8-E7E0-2C14F6300E84}"/>
                </a:ext>
              </a:extLst>
            </p:cNvPr>
            <p:cNvSpPr/>
            <p:nvPr/>
          </p:nvSpPr>
          <p:spPr>
            <a:xfrm>
              <a:off x="0" y="0"/>
              <a:ext cx="969422" cy="220380"/>
            </a:xfrm>
            <a:custGeom>
              <a:avLst/>
              <a:gdLst/>
              <a:ahLst/>
              <a:cxnLst/>
              <a:rect l="l" t="t" r="r" b="b"/>
              <a:pathLst>
                <a:path w="969422" h="220380">
                  <a:moveTo>
                    <a:pt x="39963" y="0"/>
                  </a:moveTo>
                  <a:lnTo>
                    <a:pt x="929458" y="0"/>
                  </a:lnTo>
                  <a:cubicBezTo>
                    <a:pt x="951530" y="0"/>
                    <a:pt x="969422" y="17892"/>
                    <a:pt x="969422" y="39963"/>
                  </a:cubicBezTo>
                  <a:lnTo>
                    <a:pt x="969422" y="180416"/>
                  </a:lnTo>
                  <a:cubicBezTo>
                    <a:pt x="969422" y="202488"/>
                    <a:pt x="951530" y="220380"/>
                    <a:pt x="929458" y="220380"/>
                  </a:cubicBezTo>
                  <a:lnTo>
                    <a:pt x="39963" y="220380"/>
                  </a:lnTo>
                  <a:cubicBezTo>
                    <a:pt x="17892" y="220380"/>
                    <a:pt x="0" y="202488"/>
                    <a:pt x="0" y="180416"/>
                  </a:cubicBezTo>
                  <a:lnTo>
                    <a:pt x="0" y="39963"/>
                  </a:lnTo>
                  <a:cubicBezTo>
                    <a:pt x="0" y="17892"/>
                    <a:pt x="17892" y="0"/>
                    <a:pt x="39963" y="0"/>
                  </a:cubicBezTo>
                  <a:close/>
                </a:path>
              </a:pathLst>
            </a:custGeom>
            <a:solidFill>
              <a:srgbClr val="FFC53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TextBox 4">
              <a:extLst>
                <a:ext uri="{FF2B5EF4-FFF2-40B4-BE49-F238E27FC236}">
                  <a16:creationId xmlns:a16="http://schemas.microsoft.com/office/drawing/2014/main" id="{C2DF5B3C-CD9D-29A7-98EA-E40B13EDDB36}"/>
                </a:ext>
              </a:extLst>
            </p:cNvPr>
            <p:cNvSpPr txBox="1"/>
            <p:nvPr/>
          </p:nvSpPr>
          <p:spPr>
            <a:xfrm>
              <a:off x="0" y="-38100"/>
              <a:ext cx="969422" cy="25848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3" name="TextBox 24">
            <a:extLst>
              <a:ext uri="{FF2B5EF4-FFF2-40B4-BE49-F238E27FC236}">
                <a16:creationId xmlns:a16="http://schemas.microsoft.com/office/drawing/2014/main" id="{653E0B8C-F5F0-1F10-A9BC-AF5A3C724CDB}"/>
              </a:ext>
            </a:extLst>
          </p:cNvPr>
          <p:cNvSpPr txBox="1"/>
          <p:nvPr/>
        </p:nvSpPr>
        <p:spPr>
          <a:xfrm>
            <a:off x="10391400" y="3672269"/>
            <a:ext cx="6515100" cy="910955"/>
          </a:xfrm>
          <a:prstGeom prst="rect">
            <a:avLst/>
          </a:prstGeom>
        </p:spPr>
        <p:txBody>
          <a:bodyPr wrap="square" lIns="0" tIns="0" rIns="0" bIns="0" rtlCol="0" anchor="t">
            <a:spAutoFit/>
          </a:bodyPr>
          <a:lstStyle/>
          <a:p>
            <a:pPr marL="0" marR="0" lvl="0" indent="0" algn="ctr" defTabSz="914400" rtl="0" eaLnBrk="1" fontAlgn="auto" latinLnBrk="0" hangingPunct="1">
              <a:lnSpc>
                <a:spcPts val="7386"/>
              </a:lnSpc>
              <a:spcBef>
                <a:spcPct val="0"/>
              </a:spcBef>
              <a:spcAft>
                <a:spcPts val="0"/>
              </a:spcAft>
              <a:buClrTx/>
              <a:buSzTx/>
              <a:buFontTx/>
              <a:buNone/>
              <a:tabLst/>
              <a:defRPr/>
            </a:pPr>
            <a:r>
              <a:rPr kumimoji="0" lang="en-US" sz="5275" b="0" i="0" u="none" strike="noStrike" kern="1200" cap="none" spc="0" normalizeH="0" baseline="0" noProof="0" dirty="0">
                <a:ln>
                  <a:noFill/>
                </a:ln>
                <a:solidFill>
                  <a:srgbClr val="FFFFFF"/>
                </a:solidFill>
                <a:effectLst/>
                <a:uLnTx/>
                <a:uFillTx/>
                <a:latin typeface="Fira Code"/>
                <a:ea typeface="+mn-ea"/>
                <a:cs typeface="+mn-cs"/>
              </a:rPr>
              <a:t>S</a:t>
            </a:r>
            <a:r>
              <a:rPr kumimoji="0" lang="ro-RO" sz="5275" b="0" i="0" u="none" strike="noStrike" kern="1200" cap="none" spc="0" normalizeH="0" baseline="0" noProof="0" dirty="0">
                <a:ln>
                  <a:noFill/>
                </a:ln>
                <a:solidFill>
                  <a:srgbClr val="FFFFFF"/>
                </a:solidFill>
                <a:effectLst/>
                <a:uLnTx/>
                <a:uFillTx/>
                <a:latin typeface="Fira Code"/>
                <a:ea typeface="+mn-ea"/>
                <a:cs typeface="+mn-cs"/>
              </a:rPr>
              <a:t>chema Bloc 2</a:t>
            </a:r>
            <a:endParaRPr kumimoji="0" lang="en-US" sz="5275" b="0" i="0" u="none" strike="noStrike" kern="1200" cap="none" spc="0" normalizeH="0" baseline="0" noProof="0" dirty="0">
              <a:ln>
                <a:noFill/>
              </a:ln>
              <a:solidFill>
                <a:srgbClr val="FFFFFF"/>
              </a:solidFill>
              <a:effectLst/>
              <a:uLnTx/>
              <a:uFillTx/>
              <a:latin typeface="Fira Code"/>
              <a:ea typeface="+mn-ea"/>
              <a:cs typeface="+mn-cs"/>
            </a:endParaRPr>
          </a:p>
        </p:txBody>
      </p:sp>
      <p:pic>
        <p:nvPicPr>
          <p:cNvPr id="1032" name="Picture 8">
            <a:extLst>
              <a:ext uri="{FF2B5EF4-FFF2-40B4-BE49-F238E27FC236}">
                <a16:creationId xmlns:a16="http://schemas.microsoft.com/office/drawing/2014/main" id="{50A54BC2-6345-9094-9EE8-5DFC0CF4DA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69766" y="4963705"/>
            <a:ext cx="8358367" cy="45186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42EE033-1C6F-19A6-A74E-9AC8881C4B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2605" y="4955422"/>
            <a:ext cx="5627292" cy="47588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8">
            <a:extLst>
              <a:ext uri="{FF2B5EF4-FFF2-40B4-BE49-F238E27FC236}">
                <a16:creationId xmlns:a16="http://schemas.microsoft.com/office/drawing/2014/main" id="{2DC376D5-782E-49C6-7DA5-5784CA087AF8}"/>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extLst>
      <p:ext uri="{BB962C8B-B14F-4D97-AF65-F5344CB8AC3E}">
        <p14:creationId xmlns:p14="http://schemas.microsoft.com/office/powerpoint/2010/main" val="2618206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35426" y="606641"/>
            <a:ext cx="17262368" cy="844118"/>
            <a:chOff x="0" y="0"/>
            <a:chExt cx="23016491" cy="1125490"/>
          </a:xfrm>
        </p:grpSpPr>
        <p:grpSp>
          <p:nvGrpSpPr>
            <p:cNvPr id="3" name="Group 3"/>
            <p:cNvGrpSpPr/>
            <p:nvPr/>
          </p:nvGrpSpPr>
          <p:grpSpPr>
            <a:xfrm>
              <a:off x="0" y="0"/>
              <a:ext cx="23016491" cy="1125490"/>
              <a:chOff x="0" y="0"/>
              <a:chExt cx="4546467" cy="222319"/>
            </a:xfrm>
          </p:grpSpPr>
          <p:sp>
            <p:nvSpPr>
              <p:cNvPr id="4" name="Freeform 4"/>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38100"/>
                <a:ext cx="4546467" cy="2604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AutoShape 6"/>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AutoShape 7"/>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AutoShape 8"/>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9" name="Group 9"/>
            <p:cNvGrpSpPr/>
            <p:nvPr/>
          </p:nvGrpSpPr>
          <p:grpSpPr>
            <a:xfrm>
              <a:off x="21430813" y="361957"/>
              <a:ext cx="385123" cy="389674"/>
              <a:chOff x="0" y="0"/>
              <a:chExt cx="76074" cy="76973"/>
            </a:xfrm>
          </p:grpSpPr>
          <p:sp>
            <p:nvSpPr>
              <p:cNvPr id="10" name="Freeform 10"/>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a:off x="0" y="-38100"/>
                <a:ext cx="76074" cy="11507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15" name="TextBox 15"/>
          <p:cNvSpPr txBox="1"/>
          <p:nvPr/>
        </p:nvSpPr>
        <p:spPr>
          <a:xfrm>
            <a:off x="1028700" y="1893971"/>
            <a:ext cx="17259300" cy="1267398"/>
          </a:xfrm>
          <a:prstGeom prst="rect">
            <a:avLst/>
          </a:prstGeom>
        </p:spPr>
        <p:txBody>
          <a:bodyPr lIns="0" tIns="0" rIns="0" bIns="0" rtlCol="0" anchor="t">
            <a:spAutoFit/>
          </a:bodyPr>
          <a:lstStyle/>
          <a:p>
            <a:pPr marL="0" marR="0" lvl="0" indent="0" algn="l" defTabSz="914400" rtl="0" eaLnBrk="1" fontAlgn="auto" latinLnBrk="0" hangingPunct="1">
              <a:lnSpc>
                <a:spcPts val="10260"/>
              </a:lnSpc>
              <a:spcBef>
                <a:spcPct val="0"/>
              </a:spcBef>
              <a:spcAft>
                <a:spcPts val="0"/>
              </a:spcAft>
              <a:buClrTx/>
              <a:buSzTx/>
              <a:buFontTx/>
              <a:buNone/>
              <a:tabLst/>
              <a:defRPr/>
            </a:pPr>
            <a:r>
              <a:rPr lang="ro-RO" sz="7328" dirty="0">
                <a:solidFill>
                  <a:srgbClr val="7030A0"/>
                </a:solidFill>
                <a:latin typeface="Fira Code"/>
              </a:rPr>
              <a:t>C</a:t>
            </a:r>
            <a:r>
              <a:rPr kumimoji="0" lang="ro-RO" sz="7328" b="0" i="0" u="none" strike="noStrike" kern="1200" cap="none" spc="0" normalizeH="0" baseline="0" noProof="0" dirty="0">
                <a:ln>
                  <a:noFill/>
                </a:ln>
                <a:solidFill>
                  <a:srgbClr val="7030A0"/>
                </a:solidFill>
                <a:effectLst/>
                <a:uLnTx/>
                <a:uFillTx/>
                <a:latin typeface="Fira Code"/>
                <a:ea typeface="+mn-ea"/>
                <a:cs typeface="+mn-cs"/>
              </a:rPr>
              <a:t>omunicația serială </a:t>
            </a:r>
            <a:endParaRPr kumimoji="0" lang="en-US" sz="7328" b="0" i="0" u="none" strike="noStrike" kern="1200" cap="none" spc="0" normalizeH="0" baseline="0" noProof="0" dirty="0">
              <a:ln>
                <a:noFill/>
              </a:ln>
              <a:solidFill>
                <a:srgbClr val="7030A0"/>
              </a:solidFill>
              <a:effectLst/>
              <a:uLnTx/>
              <a:uFillTx/>
              <a:latin typeface="Fira Code"/>
              <a:ea typeface="+mn-ea"/>
              <a:cs typeface="+mn-cs"/>
            </a:endParaRPr>
          </a:p>
        </p:txBody>
      </p:sp>
      <p:sp>
        <p:nvSpPr>
          <p:cNvPr id="16" name="TextBox 16"/>
          <p:cNvSpPr txBox="1"/>
          <p:nvPr/>
        </p:nvSpPr>
        <p:spPr>
          <a:xfrm>
            <a:off x="1028700" y="3831987"/>
            <a:ext cx="8953500" cy="2589620"/>
          </a:xfrm>
          <a:prstGeom prst="rect">
            <a:avLst/>
          </a:prstGeom>
        </p:spPr>
        <p:txBody>
          <a:bodyPr wrap="square" lIns="0" tIns="0" rIns="0" bIns="0" rtlCol="0" anchor="t">
            <a:spAutoFit/>
          </a:bodyPr>
          <a:lstStyle/>
          <a:p>
            <a:pPr marL="342900" marR="0" lvl="0" indent="-342900" algn="just" defTabSz="914400" rtl="0" eaLnBrk="1" fontAlgn="auto" latinLnBrk="0" hangingPunct="1">
              <a:lnSpc>
                <a:spcPts val="2939"/>
              </a:lnSpc>
              <a:spcBef>
                <a:spcPct val="0"/>
              </a:spcBef>
              <a:spcAft>
                <a:spcPts val="0"/>
              </a:spcAft>
              <a:buClrTx/>
              <a:buSzTx/>
              <a:buFont typeface="Arial" panose="020B0604020202020204" pitchFamily="34" charset="0"/>
              <a:buChar char="•"/>
              <a:tabLst/>
              <a:defRPr/>
            </a:pPr>
            <a:r>
              <a:rPr kumimoji="0" lang="ro-RO" sz="2099" b="0" i="0" u="none" strike="noStrike" kern="1200" cap="none" spc="0" normalizeH="0" baseline="0" noProof="0" dirty="0">
                <a:ln>
                  <a:noFill/>
                </a:ln>
                <a:solidFill>
                  <a:srgbClr val="FFFFFF"/>
                </a:solidFill>
                <a:effectLst/>
                <a:uLnTx/>
                <a:uFillTx/>
                <a:latin typeface="Fira Code"/>
                <a:ea typeface="+mn-ea"/>
                <a:cs typeface="+mn-cs"/>
              </a:rPr>
              <a:t>Comunicația dintre ansamblul de măsurare a datelor meteorologice și RaspberryPi se face prin intermediul comunicației seriale</a:t>
            </a:r>
          </a:p>
          <a:p>
            <a:pPr marR="0" lvl="0" algn="just" defTabSz="914400" rtl="0" eaLnBrk="1" fontAlgn="auto" latinLnBrk="0" hangingPunct="1">
              <a:lnSpc>
                <a:spcPts val="2939"/>
              </a:lnSpc>
              <a:spcBef>
                <a:spcPct val="0"/>
              </a:spcBef>
              <a:spcAft>
                <a:spcPts val="0"/>
              </a:spcAft>
              <a:buClrTx/>
              <a:buSzTx/>
              <a:tabLst/>
              <a:defRPr/>
            </a:pPr>
            <a:endParaRPr kumimoji="0" lang="ro-RO" sz="2099" b="0" i="0" u="none" strike="noStrike" kern="1200" cap="none" spc="0" normalizeH="0" baseline="0" noProof="0" dirty="0">
              <a:ln>
                <a:noFill/>
              </a:ln>
              <a:solidFill>
                <a:srgbClr val="FFFFFF"/>
              </a:solidFill>
              <a:effectLst/>
              <a:uLnTx/>
              <a:uFillTx/>
              <a:latin typeface="Fira Code"/>
              <a:ea typeface="+mn-ea"/>
              <a:cs typeface="+mn-cs"/>
            </a:endParaRPr>
          </a:p>
          <a:p>
            <a:pPr marL="342900" marR="0" lvl="0" indent="-342900" algn="just" defTabSz="914400" rtl="0" eaLnBrk="1" fontAlgn="auto" latinLnBrk="0" hangingPunct="1">
              <a:lnSpc>
                <a:spcPts val="2939"/>
              </a:lnSpc>
              <a:spcBef>
                <a:spcPct val="0"/>
              </a:spcBef>
              <a:spcAft>
                <a:spcPts val="0"/>
              </a:spcAft>
              <a:buClrTx/>
              <a:buSzTx/>
              <a:buFont typeface="Arial" panose="020B0604020202020204" pitchFamily="34" charset="0"/>
              <a:buChar char="•"/>
              <a:tabLst/>
              <a:defRPr/>
            </a:pPr>
            <a:r>
              <a:rPr lang="ro-RO" sz="2099" dirty="0">
                <a:solidFill>
                  <a:srgbClr val="FFFFFF"/>
                </a:solidFill>
                <a:latin typeface="Fira Code"/>
              </a:rPr>
              <a:t>Interfața serială utilizată este USB pentru ambele microcontrolere</a:t>
            </a:r>
          </a:p>
          <a:p>
            <a:pPr marL="342900" marR="0" lvl="0" indent="-342900" algn="just" defTabSz="914400" rtl="0" eaLnBrk="1" fontAlgn="auto" latinLnBrk="0" hangingPunct="1">
              <a:lnSpc>
                <a:spcPts val="2939"/>
              </a:lnSpc>
              <a:spcBef>
                <a:spcPct val="0"/>
              </a:spcBef>
              <a:spcAft>
                <a:spcPts val="0"/>
              </a:spcAft>
              <a:buClrTx/>
              <a:buSzTx/>
              <a:buFont typeface="Arial" panose="020B0604020202020204" pitchFamily="34" charset="0"/>
              <a:buChar char="•"/>
              <a:tabLst/>
              <a:defRPr/>
            </a:pPr>
            <a:endParaRPr kumimoji="0" lang="ro-RO" sz="2099" b="0" i="0" u="none" strike="noStrike" kern="1200" cap="none" spc="0" normalizeH="0" baseline="0" noProof="0" dirty="0">
              <a:ln>
                <a:noFill/>
              </a:ln>
              <a:solidFill>
                <a:srgbClr val="FFFFFF"/>
              </a:solidFill>
              <a:effectLst/>
              <a:uLnTx/>
              <a:uFillTx/>
              <a:latin typeface="Fira Code"/>
              <a:ea typeface="+mn-ea"/>
              <a:cs typeface="+mn-cs"/>
            </a:endParaRPr>
          </a:p>
        </p:txBody>
      </p:sp>
      <p:sp>
        <p:nvSpPr>
          <p:cNvPr id="17" name="AutoShape 17"/>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3078" name="Picture 6">
            <a:extLst>
              <a:ext uri="{FF2B5EF4-FFF2-40B4-BE49-F238E27FC236}">
                <a16:creationId xmlns:a16="http://schemas.microsoft.com/office/drawing/2014/main" id="{B90CA95E-22F3-5892-D0A2-5F1C08722F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0161" y="4475598"/>
            <a:ext cx="5162550" cy="40100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8">
            <a:extLst>
              <a:ext uri="{FF2B5EF4-FFF2-40B4-BE49-F238E27FC236}">
                <a16:creationId xmlns:a16="http://schemas.microsoft.com/office/drawing/2014/main" id="{92ECE09E-0050-8FBD-20E1-2858E5421C63}"/>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extLst>
      <p:ext uri="{BB962C8B-B14F-4D97-AF65-F5344CB8AC3E}">
        <p14:creationId xmlns:p14="http://schemas.microsoft.com/office/powerpoint/2010/main" val="2766790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635426" y="606641"/>
            <a:ext cx="17262368" cy="844118"/>
            <a:chOff x="0" y="0"/>
            <a:chExt cx="23016491" cy="1125490"/>
          </a:xfrm>
        </p:grpSpPr>
        <p:grpSp>
          <p:nvGrpSpPr>
            <p:cNvPr id="5" name="Group 5"/>
            <p:cNvGrpSpPr/>
            <p:nvPr/>
          </p:nvGrpSpPr>
          <p:grpSpPr>
            <a:xfrm>
              <a:off x="0" y="0"/>
              <a:ext cx="23016491" cy="1125490"/>
              <a:chOff x="0" y="0"/>
              <a:chExt cx="4546467" cy="222319"/>
            </a:xfrm>
          </p:grpSpPr>
          <p:sp>
            <p:nvSpPr>
              <p:cNvPr id="6" name="Freeform 6"/>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0" y="-38100"/>
                <a:ext cx="4546467" cy="2604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AutoShape 8"/>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AutoShape 9"/>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AutoShape 10"/>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1" name="Group 11"/>
            <p:cNvGrpSpPr/>
            <p:nvPr/>
          </p:nvGrpSpPr>
          <p:grpSpPr>
            <a:xfrm>
              <a:off x="21430813" y="361957"/>
              <a:ext cx="385123" cy="389674"/>
              <a:chOff x="0" y="0"/>
              <a:chExt cx="76074" cy="76973"/>
            </a:xfrm>
          </p:grpSpPr>
          <p:sp>
            <p:nvSpPr>
              <p:cNvPr id="12" name="Freeform 12"/>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3"/>
              <p:cNvSpPr txBox="1"/>
              <p:nvPr/>
            </p:nvSpPr>
            <p:spPr>
              <a:xfrm>
                <a:off x="0" y="-38100"/>
                <a:ext cx="76074" cy="11507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15" name="TextBox 15"/>
          <p:cNvSpPr txBox="1"/>
          <p:nvPr/>
        </p:nvSpPr>
        <p:spPr>
          <a:xfrm>
            <a:off x="3352800" y="2712874"/>
            <a:ext cx="7772400" cy="1141723"/>
          </a:xfrm>
          <a:prstGeom prst="rect">
            <a:avLst/>
          </a:prstGeom>
        </p:spPr>
        <p:txBody>
          <a:bodyPr wrap="square" lIns="0" tIns="0" rIns="0" bIns="0" rtlCol="0" anchor="t">
            <a:spAutoFit/>
          </a:bodyPr>
          <a:lstStyle/>
          <a:p>
            <a:pPr marL="0" marR="0" lvl="0" indent="0" algn="l" defTabSz="914400" rtl="0" eaLnBrk="1" fontAlgn="auto" latinLnBrk="0" hangingPunct="1">
              <a:lnSpc>
                <a:spcPts val="10260"/>
              </a:lnSpc>
              <a:spcBef>
                <a:spcPct val="0"/>
              </a:spcBef>
              <a:spcAft>
                <a:spcPts val="0"/>
              </a:spcAft>
              <a:buClrTx/>
              <a:buSzTx/>
              <a:buFontTx/>
              <a:buNone/>
              <a:tabLst/>
              <a:defRPr/>
            </a:pPr>
            <a:r>
              <a:rPr lang="ro-RO" sz="4000" dirty="0">
                <a:solidFill>
                  <a:srgbClr val="FFFFFF"/>
                </a:solidFill>
                <a:latin typeface="Fira Code"/>
              </a:rPr>
              <a:t>C</a:t>
            </a:r>
            <a:r>
              <a:rPr kumimoji="0" lang="ro-RO" sz="4000" b="0" i="0" u="none" strike="noStrike" kern="1200" cap="none" spc="0" normalizeH="0" baseline="0" noProof="0" dirty="0">
                <a:ln>
                  <a:noFill/>
                </a:ln>
                <a:solidFill>
                  <a:srgbClr val="FFFFFF"/>
                </a:solidFill>
                <a:effectLst/>
                <a:uLnTx/>
                <a:uFillTx/>
                <a:latin typeface="Fira Code"/>
                <a:ea typeface="+mn-ea"/>
                <a:cs typeface="+mn-cs"/>
              </a:rPr>
              <a:t>onstruirea Bazei de Date</a:t>
            </a:r>
            <a:endParaRPr kumimoji="0" lang="en-US" sz="4000" b="0" i="0" u="none" strike="noStrike" kern="1200" cap="none" spc="0" normalizeH="0" baseline="0" noProof="0" dirty="0">
              <a:ln>
                <a:noFill/>
              </a:ln>
              <a:solidFill>
                <a:srgbClr val="FFFFFF"/>
              </a:solidFill>
              <a:effectLst/>
              <a:uLnTx/>
              <a:uFillTx/>
              <a:latin typeface="Fira Code"/>
              <a:ea typeface="+mn-ea"/>
              <a:cs typeface="+mn-cs"/>
            </a:endParaRPr>
          </a:p>
        </p:txBody>
      </p:sp>
      <p:sp>
        <p:nvSpPr>
          <p:cNvPr id="16" name="TextBox 16"/>
          <p:cNvSpPr txBox="1"/>
          <p:nvPr/>
        </p:nvSpPr>
        <p:spPr>
          <a:xfrm>
            <a:off x="1028700" y="2712874"/>
            <a:ext cx="2776475" cy="1259518"/>
          </a:xfrm>
          <a:prstGeom prst="rect">
            <a:avLst/>
          </a:prstGeom>
        </p:spPr>
        <p:txBody>
          <a:bodyPr lIns="0" tIns="0" rIns="0" bIns="0" rtlCol="0" anchor="t">
            <a:spAutoFit/>
          </a:bodyPr>
          <a:lstStyle/>
          <a:p>
            <a:pPr marL="0" marR="0" lvl="0" indent="0" algn="l" defTabSz="914400" rtl="0" eaLnBrk="1" fontAlgn="auto" latinLnBrk="0" hangingPunct="1">
              <a:lnSpc>
                <a:spcPts val="10260"/>
              </a:lnSpc>
              <a:spcBef>
                <a:spcPct val="0"/>
              </a:spcBef>
              <a:spcAft>
                <a:spcPts val="0"/>
              </a:spcAft>
              <a:buClrTx/>
              <a:buSzTx/>
              <a:buFontTx/>
              <a:buNone/>
              <a:tabLst/>
              <a:defRPr/>
            </a:pPr>
            <a:r>
              <a:rPr kumimoji="0" lang="en-US" sz="7328" b="0" i="0" u="none" strike="noStrike" kern="1200" cap="none" spc="0" normalizeH="0" baseline="0" noProof="0" dirty="0">
                <a:ln>
                  <a:noFill/>
                </a:ln>
                <a:solidFill>
                  <a:srgbClr val="FFFF00"/>
                </a:solidFill>
                <a:effectLst/>
                <a:uLnTx/>
                <a:uFillTx/>
                <a:latin typeface="Fira Code"/>
                <a:ea typeface="+mn-ea"/>
                <a:cs typeface="+mn-cs"/>
              </a:rPr>
              <a:t>{0</a:t>
            </a:r>
            <a:r>
              <a:rPr kumimoji="0" lang="ro-RO" sz="7328" b="0" i="0" u="none" strike="noStrike" kern="1200" cap="none" spc="0" normalizeH="0" baseline="0" noProof="0" dirty="0">
                <a:ln>
                  <a:noFill/>
                </a:ln>
                <a:solidFill>
                  <a:srgbClr val="FFFF00"/>
                </a:solidFill>
                <a:effectLst/>
                <a:uLnTx/>
                <a:uFillTx/>
                <a:latin typeface="Fira Code"/>
                <a:ea typeface="+mn-ea"/>
                <a:cs typeface="+mn-cs"/>
              </a:rPr>
              <a:t>2</a:t>
            </a:r>
            <a:r>
              <a:rPr kumimoji="0" lang="en-US" sz="7328" b="0" i="0" u="none" strike="noStrike" kern="1200" cap="none" spc="0" normalizeH="0" baseline="0" noProof="0" dirty="0">
                <a:ln>
                  <a:noFill/>
                </a:ln>
                <a:solidFill>
                  <a:srgbClr val="FFFF00"/>
                </a:solidFill>
                <a:effectLst/>
                <a:uLnTx/>
                <a:uFillTx/>
                <a:latin typeface="Fira Code"/>
                <a:ea typeface="+mn-ea"/>
                <a:cs typeface="+mn-cs"/>
              </a:rPr>
              <a:t>}</a:t>
            </a:r>
          </a:p>
        </p:txBody>
      </p:sp>
      <p:sp>
        <p:nvSpPr>
          <p:cNvPr id="17" name="TextBox 17"/>
          <p:cNvSpPr txBox="1"/>
          <p:nvPr/>
        </p:nvSpPr>
        <p:spPr>
          <a:xfrm>
            <a:off x="1028700" y="4275420"/>
            <a:ext cx="7949344" cy="1462580"/>
          </a:xfrm>
          <a:prstGeom prst="rect">
            <a:avLst/>
          </a:prstGeom>
        </p:spPr>
        <p:txBody>
          <a:bodyPr lIns="0" tIns="0" rIns="0" bIns="0" rtlCol="0" anchor="t">
            <a:spAutoFit/>
          </a:bodyPr>
          <a:lstStyle/>
          <a:p>
            <a:pPr marL="0" marR="0" lvl="0" indent="0" algn="l" defTabSz="914400" rtl="0" eaLnBrk="1" fontAlgn="auto" latinLnBrk="0" hangingPunct="1">
              <a:lnSpc>
                <a:spcPts val="2939"/>
              </a:lnSpc>
              <a:spcBef>
                <a:spcPct val="0"/>
              </a:spcBef>
              <a:spcAft>
                <a:spcPts val="0"/>
              </a:spcAft>
              <a:buClrTx/>
              <a:buSzTx/>
              <a:buFontTx/>
              <a:buNone/>
              <a:tabLst/>
              <a:defRPr/>
            </a:pPr>
            <a:r>
              <a:rPr lang="en-US" sz="1800" dirty="0">
                <a:effectLst/>
                <a:latin typeface="Times New Roman" panose="02020603050405020304" pitchFamily="18" charset="0"/>
                <a:ea typeface="Aptos" panose="020B0004020202020204" pitchFamily="34" charset="0"/>
              </a:rPr>
              <a:t> </a:t>
            </a:r>
            <a:r>
              <a:rPr lang="ro-RO" dirty="0">
                <a:solidFill>
                  <a:schemeClr val="bg1">
                    <a:lumMod val="95000"/>
                  </a:schemeClr>
                </a:solidFill>
                <a:latin typeface="Fira Code" panose="020B0809050000020004" pitchFamily="49" charset="0"/>
                <a:ea typeface="Fira Code" panose="020B0809050000020004" pitchFamily="49" charset="0"/>
                <a:cs typeface="Fira Code" panose="020B0809050000020004" pitchFamily="49" charset="0"/>
              </a:rPr>
              <a:t>S</a:t>
            </a:r>
            <a:r>
              <a:rPr lang="en-GB" sz="1800" dirty="0">
                <a:solidFill>
                  <a:schemeClr val="bg1">
                    <a:lumMod val="95000"/>
                  </a:schemeClr>
                </a:solidFill>
                <a:effectLst/>
                <a:latin typeface="Fira Code" panose="020B0809050000020004" pitchFamily="49" charset="0"/>
                <a:ea typeface="Fira Code" panose="020B0809050000020004" pitchFamily="49" charset="0"/>
                <a:cs typeface="Fira Code" panose="020B0809050000020004" pitchFamily="49" charset="0"/>
              </a:rPr>
              <a:t>e </a:t>
            </a:r>
            <a:r>
              <a:rPr lang="en-GB" sz="1800" dirty="0" err="1">
                <a:solidFill>
                  <a:schemeClr val="bg1">
                    <a:lumMod val="95000"/>
                  </a:schemeClr>
                </a:solidFill>
                <a:effectLst/>
                <a:latin typeface="Fira Code" panose="020B0809050000020004" pitchFamily="49" charset="0"/>
                <a:ea typeface="Fira Code" panose="020B0809050000020004" pitchFamily="49" charset="0"/>
                <a:cs typeface="Fira Code" panose="020B0809050000020004" pitchFamily="49" charset="0"/>
              </a:rPr>
              <a:t>va</a:t>
            </a:r>
            <a:r>
              <a:rPr lang="en-GB" sz="1800" dirty="0">
                <a:solidFill>
                  <a:schemeClr val="bg1">
                    <a:lumMod val="95000"/>
                  </a:schemeClr>
                </a:solidFill>
                <a:effectLst/>
                <a:latin typeface="Fira Code" panose="020B0809050000020004" pitchFamily="49" charset="0"/>
                <a:ea typeface="Fira Code" panose="020B0809050000020004" pitchFamily="49" charset="0"/>
                <a:cs typeface="Fira Code" panose="020B0809050000020004" pitchFamily="49" charset="0"/>
              </a:rPr>
              <a:t> </a:t>
            </a:r>
            <a:r>
              <a:rPr lang="en-GB" sz="1800" dirty="0" err="1">
                <a:solidFill>
                  <a:schemeClr val="bg1">
                    <a:lumMod val="95000"/>
                  </a:schemeClr>
                </a:solidFill>
                <a:effectLst/>
                <a:latin typeface="Fira Code" panose="020B0809050000020004" pitchFamily="49" charset="0"/>
                <a:ea typeface="Fira Code" panose="020B0809050000020004" pitchFamily="49" charset="0"/>
                <a:cs typeface="Fira Code" panose="020B0809050000020004" pitchFamily="49" charset="0"/>
              </a:rPr>
              <a:t>construi</a:t>
            </a:r>
            <a:r>
              <a:rPr lang="en-GB" sz="1800" dirty="0">
                <a:solidFill>
                  <a:schemeClr val="bg1">
                    <a:lumMod val="95000"/>
                  </a:schemeClr>
                </a:solidFill>
                <a:effectLst/>
                <a:latin typeface="Fira Code" panose="020B0809050000020004" pitchFamily="49" charset="0"/>
                <a:ea typeface="Fira Code" panose="020B0809050000020004" pitchFamily="49" charset="0"/>
                <a:cs typeface="Fira Code" panose="020B0809050000020004" pitchFamily="49" charset="0"/>
              </a:rPr>
              <a:t> o </a:t>
            </a:r>
            <a:r>
              <a:rPr lang="en-GB" sz="1800" dirty="0" err="1">
                <a:solidFill>
                  <a:schemeClr val="bg1">
                    <a:lumMod val="95000"/>
                  </a:schemeClr>
                </a:solidFill>
                <a:effectLst/>
                <a:latin typeface="Fira Code" panose="020B0809050000020004" pitchFamily="49" charset="0"/>
                <a:ea typeface="Fira Code" panose="020B0809050000020004" pitchFamily="49" charset="0"/>
                <a:cs typeface="Fira Code" panose="020B0809050000020004" pitchFamily="49" charset="0"/>
              </a:rPr>
              <a:t>baz</a:t>
            </a:r>
            <a:r>
              <a:rPr lang="ro-RO" sz="1800" dirty="0">
                <a:solidFill>
                  <a:schemeClr val="bg1">
                    <a:lumMod val="95000"/>
                  </a:schemeClr>
                </a:solidFill>
                <a:effectLst/>
                <a:latin typeface="Fira Code" panose="020B0809050000020004" pitchFamily="49" charset="0"/>
                <a:ea typeface="Fira Code" panose="020B0809050000020004" pitchFamily="49" charset="0"/>
                <a:cs typeface="Fira Code" panose="020B0809050000020004" pitchFamily="49" charset="0"/>
              </a:rPr>
              <a:t>ă de date care poate stoca ieșirile tuturor senzorilor. Mai departe, aceste date devin accesibile către orice utilizator care are acces la baza de date. </a:t>
            </a:r>
            <a:endParaRPr kumimoji="0" lang="en-US" sz="2099" b="0" i="0" u="none" strike="noStrike" kern="1200" cap="none" spc="0" normalizeH="0" baseline="0" noProof="0" dirty="0">
              <a:ln>
                <a:noFill/>
              </a:ln>
              <a:solidFill>
                <a:schemeClr val="bg1">
                  <a:lumMod val="95000"/>
                </a:schemeClr>
              </a:solidFill>
              <a:effectLst/>
              <a:uLnTx/>
              <a:uFillTx/>
              <a:latin typeface="Fira Code" panose="020B0809050000020004" pitchFamily="49" charset="0"/>
              <a:ea typeface="Fira Code" panose="020B0809050000020004" pitchFamily="49" charset="0"/>
              <a:cs typeface="Fira Code" panose="020B0809050000020004" pitchFamily="49" charset="0"/>
            </a:endParaRPr>
          </a:p>
        </p:txBody>
      </p:sp>
      <p:sp>
        <p:nvSpPr>
          <p:cNvPr id="18" name="AutoShape 18"/>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13">
            <a:extLst>
              <a:ext uri="{FF2B5EF4-FFF2-40B4-BE49-F238E27FC236}">
                <a16:creationId xmlns:a16="http://schemas.microsoft.com/office/drawing/2014/main" id="{245A95E8-01E6-1380-6E5C-4D5DD09422DE}"/>
              </a:ext>
            </a:extLst>
          </p:cNvPr>
          <p:cNvSpPr/>
          <p:nvPr/>
        </p:nvSpPr>
        <p:spPr>
          <a:xfrm>
            <a:off x="12623366" y="3820784"/>
            <a:ext cx="4736876" cy="5273126"/>
          </a:xfrm>
          <a:custGeom>
            <a:avLst/>
            <a:gdLst/>
            <a:ahLst/>
            <a:cxnLst/>
            <a:rect l="l" t="t" r="r" b="b"/>
            <a:pathLst>
              <a:path w="4736876" h="5273126">
                <a:moveTo>
                  <a:pt x="0" y="0"/>
                </a:moveTo>
                <a:lnTo>
                  <a:pt x="4736877" y="0"/>
                </a:lnTo>
                <a:lnTo>
                  <a:pt x="4736877" y="5273126"/>
                </a:lnTo>
                <a:lnTo>
                  <a:pt x="0" y="5273126"/>
                </a:lnTo>
                <a:lnTo>
                  <a:pt x="0" y="0"/>
                </a:lnTo>
                <a:close/>
              </a:path>
            </a:pathLst>
          </a:custGeom>
          <a:blipFill>
            <a:blip r:embed="rId3"/>
            <a:stretch>
              <a:fillRect/>
            </a:stretch>
          </a:blipFill>
        </p:spPr>
        <p:txBody>
          <a:bodyPr/>
          <a:lstStyle/>
          <a:p>
            <a:endParaRPr lang="en-US"/>
          </a:p>
        </p:txBody>
      </p:sp>
      <p:sp>
        <p:nvSpPr>
          <p:cNvPr id="2" name="TextBox 18">
            <a:extLst>
              <a:ext uri="{FF2B5EF4-FFF2-40B4-BE49-F238E27FC236}">
                <a16:creationId xmlns:a16="http://schemas.microsoft.com/office/drawing/2014/main" id="{42599674-CCAC-F20C-6B24-AAB9E8217C2D}"/>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extLst>
      <p:ext uri="{BB962C8B-B14F-4D97-AF65-F5344CB8AC3E}">
        <p14:creationId xmlns:p14="http://schemas.microsoft.com/office/powerpoint/2010/main" val="1558579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35426" y="606641"/>
            <a:ext cx="17262368" cy="844118"/>
            <a:chOff x="0" y="0"/>
            <a:chExt cx="23016491" cy="1125490"/>
          </a:xfrm>
        </p:grpSpPr>
        <p:grpSp>
          <p:nvGrpSpPr>
            <p:cNvPr id="3" name="Group 3"/>
            <p:cNvGrpSpPr/>
            <p:nvPr/>
          </p:nvGrpSpPr>
          <p:grpSpPr>
            <a:xfrm>
              <a:off x="0" y="0"/>
              <a:ext cx="23016491" cy="1125490"/>
              <a:chOff x="0" y="0"/>
              <a:chExt cx="4546467" cy="222319"/>
            </a:xfrm>
          </p:grpSpPr>
          <p:sp>
            <p:nvSpPr>
              <p:cNvPr id="4" name="Freeform 4"/>
              <p:cNvSpPr/>
              <p:nvPr/>
            </p:nvSpPr>
            <p:spPr>
              <a:xfrm>
                <a:off x="0" y="0"/>
                <a:ext cx="4546467" cy="222319"/>
              </a:xfrm>
              <a:custGeom>
                <a:avLst/>
                <a:gdLst/>
                <a:ahLst/>
                <a:cxnLst/>
                <a:rect l="l" t="t" r="r" b="b"/>
                <a:pathLst>
                  <a:path w="4546467" h="222319">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38100"/>
                <a:ext cx="4546467" cy="2604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AutoShape 6"/>
            <p:cNvSpPr/>
            <p:nvPr/>
          </p:nvSpPr>
          <p:spPr>
            <a:xfrm>
              <a:off x="22130073" y="368470"/>
              <a:ext cx="350965" cy="383162"/>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AutoShape 7"/>
            <p:cNvSpPr/>
            <p:nvPr/>
          </p:nvSpPr>
          <p:spPr>
            <a:xfrm flipH="1">
              <a:off x="22130073" y="377728"/>
              <a:ext cx="339363" cy="373904"/>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AutoShape 8"/>
            <p:cNvSpPr/>
            <p:nvPr/>
          </p:nvSpPr>
          <p:spPr>
            <a:xfrm>
              <a:off x="20624713" y="560051"/>
              <a:ext cx="501367" cy="0"/>
            </a:xfrm>
            <a:prstGeom prst="line">
              <a:avLst/>
            </a:prstGeom>
            <a:ln w="25400" cap="rnd">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9" name="Group 9"/>
            <p:cNvGrpSpPr/>
            <p:nvPr/>
          </p:nvGrpSpPr>
          <p:grpSpPr>
            <a:xfrm>
              <a:off x="21430813" y="361957"/>
              <a:ext cx="385123" cy="389674"/>
              <a:chOff x="0" y="0"/>
              <a:chExt cx="76074" cy="76973"/>
            </a:xfrm>
          </p:grpSpPr>
          <p:sp>
            <p:nvSpPr>
              <p:cNvPr id="10" name="Freeform 10"/>
              <p:cNvSpPr/>
              <p:nvPr/>
            </p:nvSpPr>
            <p:spPr>
              <a:xfrm>
                <a:off x="0" y="0"/>
                <a:ext cx="76074" cy="76973"/>
              </a:xfrm>
              <a:custGeom>
                <a:avLst/>
                <a:gdLst/>
                <a:ahLst/>
                <a:cxnLst/>
                <a:rect l="l" t="t" r="r" b="b"/>
                <a:pathLst>
                  <a:path w="76074" h="76973">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a:off x="0" y="-38100"/>
                <a:ext cx="76074" cy="11507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15" name="TextBox 15"/>
          <p:cNvSpPr txBox="1"/>
          <p:nvPr/>
        </p:nvSpPr>
        <p:spPr>
          <a:xfrm>
            <a:off x="1028700" y="1893971"/>
            <a:ext cx="17259300" cy="1267398"/>
          </a:xfrm>
          <a:prstGeom prst="rect">
            <a:avLst/>
          </a:prstGeom>
        </p:spPr>
        <p:txBody>
          <a:bodyPr lIns="0" tIns="0" rIns="0" bIns="0" rtlCol="0" anchor="t">
            <a:spAutoFit/>
          </a:bodyPr>
          <a:lstStyle/>
          <a:p>
            <a:pPr marL="0" marR="0" lvl="0" indent="0" algn="l" defTabSz="914400" rtl="0" eaLnBrk="1" fontAlgn="auto" latinLnBrk="0" hangingPunct="1">
              <a:lnSpc>
                <a:spcPts val="10260"/>
              </a:lnSpc>
              <a:spcBef>
                <a:spcPct val="0"/>
              </a:spcBef>
              <a:spcAft>
                <a:spcPts val="0"/>
              </a:spcAft>
              <a:buClrTx/>
              <a:buSzTx/>
              <a:buFontTx/>
              <a:buNone/>
              <a:tabLst/>
              <a:defRPr/>
            </a:pPr>
            <a:r>
              <a:rPr kumimoji="0" lang="ro-RO" sz="7328" b="0" i="0" u="none" strike="noStrike" kern="1200" cap="none" spc="0" normalizeH="0" baseline="0" noProof="0" dirty="0">
                <a:ln>
                  <a:noFill/>
                </a:ln>
                <a:solidFill>
                  <a:srgbClr val="FFFF00"/>
                </a:solidFill>
                <a:effectLst/>
                <a:uLnTx/>
                <a:uFillTx/>
                <a:latin typeface="Fira Code"/>
                <a:ea typeface="+mn-ea"/>
                <a:cs typeface="+mn-cs"/>
              </a:rPr>
              <a:t>Schema bazei de date</a:t>
            </a:r>
            <a:endParaRPr kumimoji="0" lang="en-US" sz="7328" b="0" i="0" u="none" strike="noStrike" kern="1200" cap="none" spc="0" normalizeH="0" baseline="0" noProof="0" dirty="0">
              <a:ln>
                <a:noFill/>
              </a:ln>
              <a:solidFill>
                <a:srgbClr val="FFFF00"/>
              </a:solidFill>
              <a:effectLst/>
              <a:uLnTx/>
              <a:uFillTx/>
              <a:latin typeface="Fira Code"/>
              <a:ea typeface="+mn-ea"/>
              <a:cs typeface="+mn-cs"/>
            </a:endParaRPr>
          </a:p>
        </p:txBody>
      </p:sp>
      <p:sp>
        <p:nvSpPr>
          <p:cNvPr id="17" name="AutoShape 17"/>
          <p:cNvSpPr/>
          <p:nvPr/>
        </p:nvSpPr>
        <p:spPr>
          <a:xfrm>
            <a:off x="16005660" y="9799853"/>
            <a:ext cx="1892134" cy="0"/>
          </a:xfrm>
          <a:prstGeom prst="line">
            <a:avLst/>
          </a:prstGeom>
          <a:ln w="38100" cap="flat">
            <a:solidFill>
              <a:srgbClr val="FFFFFF"/>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4098" name="Picture 2">
            <a:extLst>
              <a:ext uri="{FF2B5EF4-FFF2-40B4-BE49-F238E27FC236}">
                <a16:creationId xmlns:a16="http://schemas.microsoft.com/office/drawing/2014/main" id="{9E5515A6-8EC1-DA1F-CD90-A10386260E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6218" y="3573107"/>
            <a:ext cx="10215563" cy="52387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8">
            <a:extLst>
              <a:ext uri="{FF2B5EF4-FFF2-40B4-BE49-F238E27FC236}">
                <a16:creationId xmlns:a16="http://schemas.microsoft.com/office/drawing/2014/main" id="{9761D7B8-F9B2-36E3-07B6-87FE9F5C1047}"/>
              </a:ext>
            </a:extLst>
          </p:cNvPr>
          <p:cNvSpPr txBox="1"/>
          <p:nvPr/>
        </p:nvSpPr>
        <p:spPr>
          <a:xfrm>
            <a:off x="1062072" y="732557"/>
            <a:ext cx="14813338" cy="480837"/>
          </a:xfrm>
          <a:prstGeom prst="rect">
            <a:avLst/>
          </a:prstGeom>
        </p:spPr>
        <p:txBody>
          <a:bodyPr wrap="square" lIns="0" tIns="0" rIns="0" bIns="0" rtlCol="0" anchor="t">
            <a:spAutoFit/>
          </a:bodyPr>
          <a:lstStyle/>
          <a:p>
            <a:pPr algn="ctr">
              <a:lnSpc>
                <a:spcPts val="3920"/>
              </a:lnSpc>
            </a:pPr>
            <a:r>
              <a:rPr lang="en-US" sz="2800" dirty="0">
                <a:solidFill>
                  <a:srgbClr val="FFFF00"/>
                </a:solidFill>
                <a:latin typeface="Fira Code"/>
              </a:rPr>
              <a:t>&lt;</a:t>
            </a:r>
            <a:r>
              <a:rPr lang="ro-RO" sz="2800" dirty="0">
                <a:solidFill>
                  <a:srgbClr val="FFFF00"/>
                </a:solidFill>
                <a:latin typeface="Fira Code"/>
              </a:rPr>
              <a:t>Prof.Dr.Ing. Radu Rădescu</a:t>
            </a:r>
            <a:r>
              <a:rPr lang="en-GB" sz="2800" dirty="0">
                <a:solidFill>
                  <a:srgbClr val="FFFF00"/>
                </a:solidFill>
                <a:latin typeface="Fira Code"/>
              </a:rPr>
              <a:t>&gt; </a:t>
            </a:r>
            <a:r>
              <a:rPr lang="ro-RO" sz="2800" dirty="0">
                <a:solidFill>
                  <a:srgbClr val="FFFF00"/>
                </a:solidFill>
                <a:latin typeface="Fira Code"/>
              </a:rPr>
              <a:t>                     </a:t>
            </a:r>
            <a:r>
              <a:rPr lang="en-GB" sz="2800" dirty="0">
                <a:solidFill>
                  <a:srgbClr val="38B6FF"/>
                </a:solidFill>
                <a:latin typeface="Fira Code"/>
              </a:rPr>
              <a:t>&lt;</a:t>
            </a:r>
            <a:r>
              <a:rPr lang="ro-RO" sz="2800" dirty="0">
                <a:solidFill>
                  <a:srgbClr val="38B6FF"/>
                </a:solidFill>
                <a:latin typeface="Fira Code"/>
              </a:rPr>
              <a:t>Tudor-Bogdan Geană</a:t>
            </a:r>
            <a:r>
              <a:rPr lang="en-GB" sz="2800" dirty="0">
                <a:solidFill>
                  <a:srgbClr val="38B6FF"/>
                </a:solidFill>
                <a:latin typeface="Fira Code"/>
              </a:rPr>
              <a:t>&gt;</a:t>
            </a:r>
            <a:endParaRPr lang="en-US" sz="2800" dirty="0">
              <a:solidFill>
                <a:srgbClr val="FFFF00"/>
              </a:solidFill>
              <a:latin typeface="Fira Code"/>
            </a:endParaRPr>
          </a:p>
        </p:txBody>
      </p:sp>
    </p:spTree>
    <p:extLst>
      <p:ext uri="{BB962C8B-B14F-4D97-AF65-F5344CB8AC3E}">
        <p14:creationId xmlns:p14="http://schemas.microsoft.com/office/powerpoint/2010/main" val="2640270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3604</TotalTime>
  <Words>1900</Words>
  <Application>Microsoft Office PowerPoint</Application>
  <PresentationFormat>Custom</PresentationFormat>
  <Paragraphs>194</Paragraphs>
  <Slides>27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Times New Roman</vt:lpstr>
      <vt:lpstr>Symbol</vt:lpstr>
      <vt:lpstr>Arial</vt:lpstr>
      <vt:lpstr>Calibri</vt:lpstr>
      <vt:lpstr>Aptos</vt:lpstr>
      <vt:lpstr>Fira Code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Programming Language Workshop for Beginners Presentation</dc:title>
  <dc:creator>Tudor Geana</dc:creator>
  <cp:lastModifiedBy>Tudor Geana</cp:lastModifiedBy>
  <cp:revision>4</cp:revision>
  <dcterms:created xsi:type="dcterms:W3CDTF">2006-08-16T00:00:00Z</dcterms:created>
  <dcterms:modified xsi:type="dcterms:W3CDTF">2024-07-02T18:00:52Z</dcterms:modified>
  <dc:identifier>DAGJihuQoDE</dc:identifier>
</cp:coreProperties>
</file>